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89" r:id="rId5"/>
    <p:sldId id="329" r:id="rId6"/>
    <p:sldId id="332" r:id="rId7"/>
    <p:sldId id="340" r:id="rId8"/>
    <p:sldId id="341" r:id="rId9"/>
    <p:sldId id="343" r:id="rId10"/>
    <p:sldId id="344" r:id="rId11"/>
    <p:sldId id="345" r:id="rId12"/>
    <p:sldId id="346" r:id="rId13"/>
    <p:sldId id="350" r:id="rId14"/>
    <p:sldId id="349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51" r:id="rId28"/>
    <p:sldId id="368" r:id="rId29"/>
    <p:sldId id="370" r:id="rId30"/>
    <p:sldId id="372" r:id="rId31"/>
    <p:sldId id="371" r:id="rId32"/>
    <p:sldId id="373" r:id="rId33"/>
    <p:sldId id="374" r:id="rId34"/>
    <p:sldId id="325" r:id="rId35"/>
    <p:sldId id="336" r:id="rId36"/>
    <p:sldId id="335" r:id="rId37"/>
    <p:sldId id="334" r:id="rId38"/>
    <p:sldId id="328" r:id="rId39"/>
    <p:sldId id="327" r:id="rId40"/>
    <p:sldId id="303" r:id="rId41"/>
    <p:sldId id="338" r:id="rId42"/>
    <p:sldId id="330" r:id="rId43"/>
    <p:sldId id="331" r:id="rId44"/>
    <p:sldId id="339" r:id="rId45"/>
    <p:sldId id="365" r:id="rId46"/>
    <p:sldId id="366" r:id="rId47"/>
    <p:sldId id="369" r:id="rId48"/>
    <p:sldId id="367" r:id="rId49"/>
    <p:sldId id="270" r:id="rId5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5">
          <p15:clr>
            <a:srgbClr val="A4A3A4"/>
          </p15:clr>
        </p15:guide>
        <p15:guide id="2" orient="horz" pos="981">
          <p15:clr>
            <a:srgbClr val="A4A3A4"/>
          </p15:clr>
        </p15:guide>
        <p15:guide id="3" orient="horz" pos="4071">
          <p15:clr>
            <a:srgbClr val="A4A3A4"/>
          </p15:clr>
        </p15:guide>
        <p15:guide id="4" pos="249">
          <p15:clr>
            <a:srgbClr val="A4A3A4"/>
          </p15:clr>
        </p15:guide>
        <p15:guide id="5" pos="2835">
          <p15:clr>
            <a:srgbClr val="A4A3A4"/>
          </p15:clr>
        </p15:guide>
        <p15:guide id="6" pos="2936">
          <p15:clr>
            <a:srgbClr val="A4A3A4"/>
          </p15:clr>
        </p15:guide>
        <p15:guide id="7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erena Ruckes" initials="V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ECE"/>
    <a:srgbClr val="165F7C"/>
    <a:srgbClr val="804A5D"/>
    <a:srgbClr val="FFFFFF"/>
    <a:srgbClr val="FFFFFE"/>
    <a:srgbClr val="FFFEFF"/>
    <a:srgbClr val="FEFFFF"/>
    <a:srgbClr val="FFFEFE"/>
    <a:srgbClr val="FEFEFF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46" autoAdjust="0"/>
    <p:restoredTop sz="94660"/>
  </p:normalViewPr>
  <p:slideViewPr>
    <p:cSldViewPr showGuides="1">
      <p:cViewPr varScale="1">
        <p:scale>
          <a:sx n="111" d="100"/>
          <a:sy n="111" d="100"/>
        </p:scale>
        <p:origin x="1236" y="96"/>
      </p:cViewPr>
      <p:guideLst>
        <p:guide orient="horz" pos="4125"/>
        <p:guide orient="horz" pos="981"/>
        <p:guide orient="horz" pos="4071"/>
        <p:guide pos="249"/>
        <p:guide pos="2835"/>
        <p:guide pos="2936"/>
        <p:guide pos="55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74353-4CFC-45E5-A931-01EA02C915AC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1DFBA-0857-4073-B07A-F776BC5881A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373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2813A-629E-4687-9C4C-C5B2AEF1C6D1}" type="datetimeFigureOut">
              <a:rPr lang="de-DE" smtClean="0"/>
              <a:t>04.09.2018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22BA9-48BD-4664-8100-0107637195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79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© SQS Group Limited  |  Presentation title  |  July 2008  |  page ‹Nr.›</a:t>
            </a:r>
            <a:endParaRPr lang="de-DE"/>
          </a:p>
        </p:txBody>
      </p:sp>
      <p:sp>
        <p:nvSpPr>
          <p:cNvPr id="1096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solidFill>
              <a:schemeClr val="accent2"/>
            </a:solidFill>
          </a:ln>
          <a:effectLst>
            <a:outerShdw dist="45791" dir="3378596" algn="ctr" rotWithShape="0">
              <a:srgbClr val="808080">
                <a:alpha val="50000"/>
              </a:srgbClr>
            </a:outerShdw>
          </a:effectLst>
        </p:spPr>
      </p:sp>
      <p:sp>
        <p:nvSpPr>
          <p:cNvPr id="109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881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-germany@sqs.com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96001" y="324000"/>
            <a:ext cx="8344800" cy="4114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en-GB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hteck 10"/>
          <p:cNvSpPr/>
          <p:nvPr userDrawn="1"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hteck 14"/>
          <p:cNvSpPr/>
          <p:nvPr userDrawn="1"/>
        </p:nvSpPr>
        <p:spPr bwMode="auto">
          <a:xfrm>
            <a:off x="396000" y="4509128"/>
            <a:ext cx="8353425" cy="2048438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79438" y="5761831"/>
            <a:ext cx="7981950" cy="2160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600" b="0" kern="1200" noProof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Untertitel, Referent, Datum etc. durch Klicken hinzufügen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579438" y="4666042"/>
            <a:ext cx="7981950" cy="84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95000"/>
              </a:lnSpc>
              <a:defRPr sz="32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Titel durch Klicken hinzufügen</a:t>
            </a:r>
          </a:p>
        </p:txBody>
      </p:sp>
      <p:sp>
        <p:nvSpPr>
          <p:cNvPr id="20" name="Textfeld 20"/>
          <p:cNvSpPr txBox="1"/>
          <p:nvPr userDrawn="1"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10" name="Textfeld 1"/>
          <p:cNvSpPr txBox="1"/>
          <p:nvPr userDrawn="1"/>
        </p:nvSpPr>
        <p:spPr>
          <a:xfrm>
            <a:off x="579438" y="476672"/>
            <a:ext cx="59766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+mn-lt"/>
              </a:rPr>
              <a:t>Transforming the World Through Quality</a:t>
            </a:r>
          </a:p>
        </p:txBody>
      </p:sp>
      <p:pic>
        <p:nvPicPr>
          <p:cNvPr id="11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999" y="1512000"/>
            <a:ext cx="8352001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96000" y="548680"/>
            <a:ext cx="7632000" cy="3362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300" b="1" noProof="0" dirty="0">
                <a:solidFill>
                  <a:schemeClr val="tx2"/>
                </a:solidFill>
                <a:latin typeface="+mn-lt"/>
              </a:rPr>
              <a:t>Agenda</a:t>
            </a:r>
            <a:endParaRPr lang="en-GB" sz="23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1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95288" y="548680"/>
            <a:ext cx="7633096" cy="7200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95000"/>
              </a:lnSpc>
              <a:defRPr sz="23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Kernaussage durch Klicken hinzufügen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288000"/>
            <a:ext cx="7632000" cy="2444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1400" baseline="0">
                <a:solidFill>
                  <a:srgbClr val="353535"/>
                </a:solidFill>
              </a:defRPr>
            </a:lvl1pPr>
          </a:lstStyle>
          <a:p>
            <a:r>
              <a:rPr lang="de-DE" noProof="0" dirty="0"/>
              <a:t>Kapitelüberschrift durch Klicken hinzufügen (optional)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999" y="1512000"/>
            <a:ext cx="8352001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11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01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95288" y="548680"/>
            <a:ext cx="7633096" cy="7200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95000"/>
              </a:lnSpc>
              <a:defRPr sz="23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Kernaussage durch Klicken hinzufügen</a:t>
            </a:r>
            <a:endParaRPr lang="en-GB" noProof="0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288000"/>
            <a:ext cx="7632000" cy="2444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1400" baseline="0">
                <a:solidFill>
                  <a:srgbClr val="353535"/>
                </a:solidFill>
              </a:defRPr>
            </a:lvl1pPr>
          </a:lstStyle>
          <a:p>
            <a:r>
              <a:rPr lang="de-DE" noProof="0" dirty="0"/>
              <a:t>Kapitelüberschrift durch Klicken hinzufügen (optional)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7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nhaltsplatzhalter 2"/>
          <p:cNvSpPr>
            <a:spLocks noGrp="1"/>
          </p:cNvSpPr>
          <p:nvPr>
            <p:ph idx="1" hasCustomPrompt="1"/>
          </p:nvPr>
        </p:nvSpPr>
        <p:spPr>
          <a:xfrm>
            <a:off x="396000" y="1512000"/>
            <a:ext cx="4104564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660900" y="1512000"/>
            <a:ext cx="4104564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13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7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525" y="6638926"/>
            <a:ext cx="8177245" cy="133349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4" name="Rechteck 14"/>
          <p:cNvSpPr/>
          <p:nvPr userDrawn="1"/>
        </p:nvSpPr>
        <p:spPr bwMode="auto">
          <a:xfrm>
            <a:off x="396000" y="4500000"/>
            <a:ext cx="8353425" cy="2048438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579438" y="4599224"/>
            <a:ext cx="7981950" cy="84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95000"/>
              </a:lnSpc>
              <a:defRPr lang="de-DE" sz="3200" b="1" kern="1200" baseline="0" noProof="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noProof="0" dirty="0"/>
              <a:t>Trennseiten-Titel durch Klicken hinzufügen</a:t>
            </a:r>
          </a:p>
        </p:txBody>
      </p:sp>
      <p:cxnSp>
        <p:nvCxnSpPr>
          <p:cNvPr id="28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79438" y="5761831"/>
            <a:ext cx="7981950" cy="2160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Trennseiten-Untertitel durch Klicken hinzufügen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396000" y="1558800"/>
            <a:ext cx="8344800" cy="2876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en-GB" sz="16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0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0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Kö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/>
          <p:nvPr userDrawn="1"/>
        </p:nvSpPr>
        <p:spPr bwMode="auto">
          <a:xfrm>
            <a:off x="395288" y="324000"/>
            <a:ext cx="8353425" cy="4103472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  <p:sp>
        <p:nvSpPr>
          <p:cNvPr id="13" name="Textfeld 20"/>
          <p:cNvSpPr txBox="1"/>
          <p:nvPr userDrawn="1"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31" name="Rechteck 14"/>
          <p:cNvSpPr/>
          <p:nvPr userDrawn="1"/>
        </p:nvSpPr>
        <p:spPr bwMode="auto">
          <a:xfrm>
            <a:off x="395288" y="4500000"/>
            <a:ext cx="8353425" cy="2053200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 userDrawn="1"/>
        </p:nvSpPr>
        <p:spPr>
          <a:xfrm>
            <a:off x="611560" y="2078378"/>
            <a:ext cx="3901201" cy="1821135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100" kern="1200">
                <a:solidFill>
                  <a:srgbClr val="786446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de-DE" sz="1600" b="1" noProof="0" dirty="0">
                <a:solidFill>
                  <a:schemeClr val="tx2"/>
                </a:solidFill>
                <a:latin typeface="+mn-lt"/>
              </a:rPr>
              <a:t>SQS Software Quality Systems AG</a:t>
            </a:r>
          </a:p>
          <a:p>
            <a:pPr>
              <a:lnSpc>
                <a:spcPct val="95000"/>
              </a:lnSpc>
            </a:pPr>
            <a:r>
              <a:rPr lang="de-DE" sz="1600" noProof="0" dirty="0" err="1">
                <a:solidFill>
                  <a:schemeClr val="tx1"/>
                </a:solidFill>
                <a:latin typeface="+mn-lt"/>
              </a:rPr>
              <a:t>Stollwerckstraße</a:t>
            </a: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 11</a:t>
            </a:r>
            <a:br>
              <a:rPr lang="de-DE" sz="160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noProof="0" dirty="0">
                <a:solidFill>
                  <a:schemeClr val="tx1"/>
                </a:solidFill>
                <a:latin typeface="+mn-lt"/>
              </a:rPr>
              <a:t>51149 Köln, Deutschland</a:t>
            </a:r>
            <a:endParaRPr lang="de-DE" sz="1600" baseline="0" noProof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95000"/>
              </a:lnSpc>
              <a:tabLst>
                <a:tab pos="714375" algn="l"/>
              </a:tabLst>
            </a:pP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Telefon:	+49 2203 9154-0</a:t>
            </a:r>
            <a:br>
              <a:rPr lang="de-DE" sz="1600" baseline="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Telefax:	+49 2203 9154-15</a:t>
            </a:r>
            <a:br>
              <a:rPr lang="de-DE" sz="1600" baseline="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baseline="0" noProof="0" dirty="0">
                <a:solidFill>
                  <a:schemeClr val="tx1"/>
                </a:solidFill>
                <a:latin typeface="+mn-lt"/>
                <a:hlinkClick r:id="rId3"/>
              </a:rPr>
              <a:t>info-germany@sqs.com</a:t>
            </a:r>
            <a:endParaRPr lang="de-DE" sz="1600" baseline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60900" y="2375736"/>
            <a:ext cx="3921199" cy="1194395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baseline="0">
                <a:solidFill>
                  <a:srgbClr val="35353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Kontaktperson durch Klicken hinzufügen</a:t>
            </a:r>
          </a:p>
        </p:txBody>
      </p:sp>
      <p:sp>
        <p:nvSpPr>
          <p:cNvPr id="14" name="TextBox 17"/>
          <p:cNvSpPr txBox="1"/>
          <p:nvPr userDrawn="1"/>
        </p:nvSpPr>
        <p:spPr>
          <a:xfrm>
            <a:off x="611560" y="1161269"/>
            <a:ext cx="792616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e-DE" sz="3200" b="1" noProof="0" dirty="0">
                <a:solidFill>
                  <a:schemeClr val="tx2"/>
                </a:solidFill>
                <a:latin typeface="+mn-lt"/>
              </a:rPr>
              <a:t>Vielen Dank für Ihre Aufmerksamkeit.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612131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Leidenschaft </a:t>
            </a:r>
            <a:br>
              <a:rPr lang="de-DE" sz="1600" noProof="0" dirty="0"/>
            </a:br>
            <a:r>
              <a:rPr lang="de-DE" sz="1600" noProof="0" dirty="0"/>
              <a:t>für Qualität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2250133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Professionelle Partnerschaft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3888135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Exzellente Mitarbeiter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5526137" y="5595737"/>
            <a:ext cx="1368152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Verantwortung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7164288" y="5529061"/>
            <a:ext cx="1368152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Ehrlichkeit </a:t>
            </a:r>
            <a:br>
              <a:rPr lang="de-DE" sz="1600" noProof="0" dirty="0"/>
            </a:br>
            <a:r>
              <a:rPr lang="de-DE" sz="1600" noProof="0" dirty="0"/>
              <a:t>&amp; Integrität</a:t>
            </a:r>
          </a:p>
        </p:txBody>
      </p:sp>
      <p:cxnSp>
        <p:nvCxnSpPr>
          <p:cNvPr id="23" name="Gerade Verbindung 22"/>
          <p:cNvCxnSpPr/>
          <p:nvPr userDrawn="1"/>
        </p:nvCxnSpPr>
        <p:spPr>
          <a:xfrm>
            <a:off x="2115132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753134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5391136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7029290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 userDrawn="1"/>
        </p:nvSpPr>
        <p:spPr bwMode="auto">
          <a:xfrm>
            <a:off x="612131" y="5025005"/>
            <a:ext cx="7920309" cy="326926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</a:rPr>
              <a:t>Unsere Werte</a:t>
            </a:r>
          </a:p>
        </p:txBody>
      </p:sp>
    </p:spTree>
    <p:extLst>
      <p:ext uri="{BB962C8B-B14F-4D97-AF65-F5344CB8AC3E}">
        <p14:creationId xmlns:p14="http://schemas.microsoft.com/office/powerpoint/2010/main" val="236523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04.09.2018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51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341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0" r:id="rId3"/>
    <p:sldLayoutId id="2147483650" r:id="rId4"/>
    <p:sldLayoutId id="2147483661" r:id="rId5"/>
    <p:sldLayoutId id="2147483651" r:id="rId6"/>
    <p:sldLayoutId id="2147483663" r:id="rId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ocs.grafana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ise.de/developer/artikel/MQTT-Protokoll-fuer-das-Internet-der-Dinge-2168152.html" TargetMode="External"/><Relationship Id="rId7" Type="http://schemas.openxmlformats.org/officeDocument/2006/relationships/hyperlink" Target="http://docs.grafana.org/guides/getting_started/" TargetMode="External"/><Relationship Id="rId2" Type="http://schemas.openxmlformats.org/officeDocument/2006/relationships/hyperlink" Target="https://github.com/sqs-dach/IoT-on-Campus-2018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fana.com/" TargetMode="External"/><Relationship Id="rId5" Type="http://schemas.openxmlformats.org/officeDocument/2006/relationships/hyperlink" Target="https://nodered.org/" TargetMode="External"/><Relationship Id="rId4" Type="http://schemas.openxmlformats.org/officeDocument/2006/relationships/hyperlink" Target="https://docs.influxdata.com/influxdb/v1.6/write_protocols/line_protocol_tutorial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IoT-Hackathon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24000"/>
            <a:ext cx="8343899" cy="4114800"/>
          </a:xfrm>
          <a:prstGeom prst="rect">
            <a:avLst/>
          </a:prstGeom>
        </p:spPr>
      </p:pic>
      <p:sp>
        <p:nvSpPr>
          <p:cNvPr id="5" name="Rechteck 10"/>
          <p:cNvSpPr/>
          <p:nvPr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feld 20"/>
          <p:cNvSpPr txBox="1"/>
          <p:nvPr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11" name="Textfeld 1"/>
          <p:cNvSpPr txBox="1"/>
          <p:nvPr/>
        </p:nvSpPr>
        <p:spPr>
          <a:xfrm>
            <a:off x="579438" y="476672"/>
            <a:ext cx="59766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+mn-lt"/>
              </a:rPr>
              <a:t>Transforming the World Through Quality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40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INFLUXDB – Kurzübersicht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9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INFLUXDB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err="1"/>
              <a:t>Timebase</a:t>
            </a:r>
            <a:r>
              <a:rPr lang="de-DE" dirty="0"/>
              <a:t> Database (NOSQL)</a:t>
            </a:r>
          </a:p>
          <a:p>
            <a:pPr lvl="1"/>
            <a:r>
              <a:rPr lang="de-DE" dirty="0"/>
              <a:t>Zur Speicherung von zeitbasierten Daten (</a:t>
            </a:r>
            <a:r>
              <a:rPr lang="de-DE" dirty="0" err="1"/>
              <a:t>Meßreihen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Eine </a:t>
            </a:r>
            <a:r>
              <a:rPr lang="de-DE" dirty="0" err="1"/>
              <a:t>Meßreihe</a:t>
            </a:r>
            <a:r>
              <a:rPr lang="de-DE" dirty="0"/>
              <a:t> wird identifiziert über </a:t>
            </a:r>
          </a:p>
          <a:p>
            <a:pPr lvl="2"/>
            <a:r>
              <a:rPr lang="de-DE" dirty="0"/>
              <a:t>Name</a:t>
            </a:r>
          </a:p>
          <a:p>
            <a:pPr lvl="2"/>
            <a:r>
              <a:rPr lang="de-DE" dirty="0"/>
              <a:t>Tags (Markierungen)</a:t>
            </a:r>
          </a:p>
          <a:p>
            <a:pPr lvl="2"/>
            <a:r>
              <a:rPr lang="de-DE" dirty="0" err="1"/>
              <a:t>Meßwert</a:t>
            </a:r>
            <a:r>
              <a:rPr lang="de-DE" dirty="0"/>
              <a:t>(e)</a:t>
            </a:r>
          </a:p>
          <a:p>
            <a:pPr lvl="2"/>
            <a:r>
              <a:rPr lang="de-DE" dirty="0"/>
              <a:t>Zeitstempel</a:t>
            </a:r>
          </a:p>
          <a:p>
            <a:pPr marL="266700" lvl="2" indent="0">
              <a:buNone/>
            </a:pPr>
            <a:endParaRPr lang="de-DE" dirty="0"/>
          </a:p>
          <a:p>
            <a:pPr indent="-276225"/>
            <a:r>
              <a:rPr lang="de-DE" dirty="0"/>
              <a:t>Datenübertragung über Line-Protokoll</a:t>
            </a:r>
          </a:p>
          <a:p>
            <a:pPr marL="361950" indent="-180975"/>
            <a:r>
              <a:rPr lang="en-US" sz="1050" dirty="0"/>
              <a:t>&lt;measurement&gt;[,&lt;</a:t>
            </a:r>
            <a:r>
              <a:rPr lang="en-US" sz="1050" dirty="0" err="1"/>
              <a:t>tag_key</a:t>
            </a:r>
            <a:r>
              <a:rPr lang="en-US" sz="1050" dirty="0"/>
              <a:t>&gt;=&lt;</a:t>
            </a:r>
            <a:r>
              <a:rPr lang="en-US" sz="1050" dirty="0" err="1"/>
              <a:t>tag_value</a:t>
            </a:r>
            <a:r>
              <a:rPr lang="en-US" sz="1050" dirty="0"/>
              <a:t>&gt;[,&lt;</a:t>
            </a:r>
            <a:r>
              <a:rPr lang="en-US" sz="1050" dirty="0" err="1"/>
              <a:t>tag_key</a:t>
            </a:r>
            <a:r>
              <a:rPr lang="en-US" sz="1050" dirty="0"/>
              <a:t>&gt;=&lt;</a:t>
            </a:r>
            <a:r>
              <a:rPr lang="en-US" sz="1050" dirty="0" err="1"/>
              <a:t>tag_value</a:t>
            </a:r>
            <a:r>
              <a:rPr lang="en-US" sz="1050" dirty="0"/>
              <a:t>&gt;]] &lt;</a:t>
            </a:r>
            <a:r>
              <a:rPr lang="en-US" sz="1050" dirty="0" err="1"/>
              <a:t>field_key</a:t>
            </a:r>
            <a:r>
              <a:rPr lang="en-US" sz="1050" dirty="0"/>
              <a:t>&gt;=&lt;</a:t>
            </a:r>
            <a:r>
              <a:rPr lang="en-US" sz="1050" dirty="0" err="1"/>
              <a:t>field_value</a:t>
            </a:r>
            <a:r>
              <a:rPr lang="en-US" sz="1050" dirty="0"/>
              <a:t>&gt;[,&lt;</a:t>
            </a:r>
            <a:r>
              <a:rPr lang="en-US" sz="1050" dirty="0" err="1"/>
              <a:t>field_key</a:t>
            </a:r>
            <a:r>
              <a:rPr lang="en-US" sz="1050" dirty="0"/>
              <a:t>&gt;=&lt;</a:t>
            </a:r>
            <a:r>
              <a:rPr lang="en-US" sz="1050" dirty="0" err="1"/>
              <a:t>field_value</a:t>
            </a:r>
            <a:r>
              <a:rPr lang="en-US" sz="1050" dirty="0"/>
              <a:t>&gt;] [&lt;timestamp&gt;]</a:t>
            </a:r>
            <a:endParaRPr lang="de-DE" dirty="0"/>
          </a:p>
          <a:p>
            <a:pPr indent="-276225"/>
            <a:endParaRPr lang="de-DE" dirty="0"/>
          </a:p>
          <a:p>
            <a:pPr lvl="2"/>
            <a:endParaRPr lang="de-DE" dirty="0"/>
          </a:p>
          <a:p>
            <a:pPr marL="266700" lvl="2" indent="0">
              <a:buNone/>
            </a:pP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607959" y="5815669"/>
            <a:ext cx="4206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https://www.influxdata.com/</a:t>
            </a:r>
          </a:p>
          <a:p>
            <a:r>
              <a:rPr lang="de-DE" dirty="0"/>
              <a:t>https://docs.influxdata.com/influxdb/v1.6/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539552" y="4941168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Name</a:t>
            </a: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2483768" y="4941168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Tags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5148064" y="4945030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Meßwerte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7236296" y="4942394"/>
            <a:ext cx="97210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Zeitstempel</a:t>
            </a:r>
          </a:p>
        </p:txBody>
      </p:sp>
    </p:spTree>
    <p:extLst>
      <p:ext uri="{BB962C8B-B14F-4D97-AF65-F5344CB8AC3E}">
        <p14:creationId xmlns:p14="http://schemas.microsoft.com/office/powerpoint/2010/main" val="361541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Metrik Visualisierung mit </a:t>
            </a:r>
            <a:r>
              <a:rPr lang="de-DE" dirty="0" err="1"/>
              <a:t>Grafana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11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027B897F-CB9E-494D-B18D-31569D88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Grafana</a:t>
            </a:r>
            <a:r>
              <a:rPr lang="de-DE" dirty="0"/>
              <a:t> - Übersicht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28A5239-1C8C-4F49-B920-78E754368F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6DAFE3F-5803-4F96-85B8-1E3C5FA73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5C27730-12C0-4039-901A-A559D2DC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EC7DEF4-1E67-4FBA-A779-B27970B7A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Analytik</a:t>
            </a:r>
            <a:r>
              <a:rPr lang="de-DE" b="0" dirty="0"/>
              <a:t> </a:t>
            </a:r>
            <a:r>
              <a:rPr lang="de-DE" b="0" dirty="0">
                <a:solidFill>
                  <a:srgbClr val="353535"/>
                </a:solidFill>
              </a:rPr>
              <a:t>Plattform für jegliche Art von Metrik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Abfragen, Visualisieren, Benachrichtigen egal wo die Daten gespeichert sind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Erstellen, Erkunden und Teilen von Dashboards  </a:t>
            </a:r>
          </a:p>
          <a:p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F9A585-BCC2-4C2B-BFCB-B968262D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11" y="2484673"/>
            <a:ext cx="7560375" cy="334851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844E207-A987-4427-9FA7-91D63730D7C7}"/>
              </a:ext>
            </a:extLst>
          </p:cNvPr>
          <p:cNvSpPr txBox="1"/>
          <p:nvPr/>
        </p:nvSpPr>
        <p:spPr>
          <a:xfrm>
            <a:off x="6300111" y="5833191"/>
            <a:ext cx="2476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/>
              </a:rPr>
              <a:t>https://grafana.com/</a:t>
            </a:r>
            <a:endParaRPr lang="de-DE" dirty="0"/>
          </a:p>
          <a:p>
            <a:r>
              <a:rPr lang="de-DE" dirty="0">
                <a:hlinkClick r:id="rId4"/>
              </a:rPr>
              <a:t>http://docs.grafana.org/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0520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CC7C3-4944-40A9-9A47-B5AA5484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Darstellung von Temperatur und Luftfeuchtigkeit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C159F0-7E25-4049-A0DC-53F1F692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202874-2BA0-4044-B0CF-F27EEFF2B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3D871C-0ACA-42EA-9D7F-686030B3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2FADAFA-C076-4001-ACA6-3F8149286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Graph Panel mit 2 Sensor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Herkunft der Daten aus einer </a:t>
            </a:r>
            <a:r>
              <a:rPr lang="de-DE" b="0" dirty="0" err="1">
                <a:solidFill>
                  <a:srgbClr val="353535"/>
                </a:solidFill>
              </a:rPr>
              <a:t>InfluxDB</a:t>
            </a:r>
            <a:endParaRPr lang="de-DE" b="0" dirty="0">
              <a:solidFill>
                <a:srgbClr val="353535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37C15C-66F3-4ACE-9DDB-7910BEEA0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183605"/>
            <a:ext cx="8352712" cy="42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81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3E7AA-AE0E-4EBC-8296-AF3C8E27B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Auswahl eines geeigneten Panel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5F8E6B-44A6-45E1-8451-B1AD692FB7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D5CC39-FB9F-4310-98C4-470F4B97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A8BBBC-CB00-4B1D-9DF4-26AFE1E0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9556D9E-9DB5-47DC-A13F-BE3BE99AF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platzhalter 5" descr="Grafana - New dashboard">
            <a:extLst>
              <a:ext uri="{FF2B5EF4-FFF2-40B4-BE49-F238E27FC236}">
                <a16:creationId xmlns:a16="http://schemas.microsoft.com/office/drawing/2014/main" id="{A795F14D-5EDB-45C8-AC01-6BF35489C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844824"/>
            <a:ext cx="8353425" cy="430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99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532CE6-BDB7-4B98-8976-B61FD337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Globale Dashboard Einstellungen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D3DA1A-C8DB-4FE4-99BC-CC774AF7E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7A7360-F9EF-4422-AB6B-72C71E0A5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F0CDAD-FF18-4BEF-B1C9-736087E1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07597B4-C995-4041-91D0-ED6CF3855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Bildplatzhalter 5" descr="Grafana - New dashboard">
            <a:extLst>
              <a:ext uri="{FF2B5EF4-FFF2-40B4-BE49-F238E27FC236}">
                <a16:creationId xmlns:a16="http://schemas.microsoft.com/office/drawing/2014/main" id="{19EC1AAB-4D24-4722-A48F-69C9A61E3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0039" y="2132856"/>
            <a:ext cx="5083919" cy="406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55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648D7-6881-4F66-82D6-3F3DFE07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Panel Konfigurieren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99325C-2965-4039-A763-D98B3AA3F9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B4D10A-6182-4162-8ECC-2CAC3C377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762A5A-C3AC-4231-BEEF-4EC98D98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724B573-1FB6-4A70-A457-A8DD86965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4DCAADB8-6D11-4A61-8B55-E5C00A8EA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969823"/>
            <a:ext cx="8353425" cy="432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87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299FDE-398C-48AC-B20C-2D74B8C2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Datenquelle auswählen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0A842E-25B8-4C7B-9DC2-6C5B2BF8E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1C9FB6-AF56-42A9-9A37-6FCDF10B8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0A477E-5AF5-476E-8E00-EA506374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7DEB396-108F-41FB-95CF-47801885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Beispiel Daten sind in einer </a:t>
            </a:r>
            <a:r>
              <a:rPr lang="de-DE" b="0" dirty="0" err="1">
                <a:solidFill>
                  <a:srgbClr val="353535"/>
                </a:solidFill>
              </a:rPr>
              <a:t>InfluxDB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gespeichert.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Konfigurierte Datenquelle nennt sich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hier </a:t>
            </a:r>
            <a:r>
              <a:rPr lang="de-DE" b="0" dirty="0" err="1">
                <a:solidFill>
                  <a:srgbClr val="353535"/>
                </a:solidFill>
              </a:rPr>
              <a:t>telegraf</a:t>
            </a:r>
            <a:endParaRPr lang="de-DE" b="0" dirty="0">
              <a:solidFill>
                <a:srgbClr val="353535"/>
              </a:solidFill>
            </a:endParaRPr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FFA873D6-6C60-4A26-807A-8AC5D7BC6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5658" y="1557338"/>
            <a:ext cx="448305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09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D171C7-07EA-41B5-944A-B1C97733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Auswahl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D58701-DD26-40F6-8286-01C0580B23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D7A018-B80B-4829-A48E-7F3A9EF1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7290AE-53AC-44AB-A807-578E04BA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227F6EF-086B-45E2-BBDC-2EFEE56EE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Im Beispiel wurden die Sensordaten im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Measurement mit Name </a:t>
            </a:r>
            <a:r>
              <a:rPr lang="de-DE" b="0" i="1" dirty="0" err="1">
                <a:solidFill>
                  <a:srgbClr val="353535"/>
                </a:solidFill>
              </a:rPr>
              <a:t>sensors</a:t>
            </a:r>
            <a:r>
              <a:rPr lang="de-DE" b="0" dirty="0">
                <a:solidFill>
                  <a:srgbClr val="353535"/>
                </a:solidFill>
              </a:rPr>
              <a:t> 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gespeichert</a:t>
            </a:r>
          </a:p>
          <a:p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8D5175FD-C4BF-40E7-BBF5-5D3B5402F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9407" y="1512000"/>
            <a:ext cx="406870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76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Systemübersicht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Abgerundetes Rechteck 7"/>
          <p:cNvSpPr/>
          <p:nvPr/>
        </p:nvSpPr>
        <p:spPr bwMode="auto">
          <a:xfrm>
            <a:off x="420947" y="3007268"/>
            <a:ext cx="1126717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Sensor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BME280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latin typeface="Arial" charset="0"/>
              </a:rPr>
              <a:t>Temperatur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Feuchtigkeit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latin typeface="Arial" charset="0"/>
              </a:rPr>
              <a:t>Druck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1565608" y="5002833"/>
            <a:ext cx="1584424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MQTT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</a:rPr>
              <a:t>Publisher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&amp;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" charset="0"/>
              </a:rPr>
              <a:t>Subscriber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WEMOS D1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ESP8266</a:t>
            </a:r>
            <a:br>
              <a:rPr lang="de-DE" sz="1200" dirty="0">
                <a:solidFill>
                  <a:schemeClr val="tx1"/>
                </a:solidFill>
                <a:latin typeface="Arial" charset="0"/>
              </a:rPr>
            </a:b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/ </a:t>
            </a: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NodeB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1763688" y="2995761"/>
            <a:ext cx="1152128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Sensor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Taster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2x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3146641" y="2995760"/>
            <a:ext cx="1152128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Aktor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RGB LED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2x bzw.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LED Ring</a:t>
            </a:r>
          </a:p>
        </p:txBody>
      </p:sp>
      <p:cxnSp>
        <p:nvCxnSpPr>
          <p:cNvPr id="13" name="Gerade Verbindung mit Pfeil 12"/>
          <p:cNvCxnSpPr>
            <a:stCxn id="8" idx="2"/>
          </p:cNvCxnSpPr>
          <p:nvPr/>
        </p:nvCxnSpPr>
        <p:spPr>
          <a:xfrm>
            <a:off x="984306" y="4457771"/>
            <a:ext cx="641719" cy="61707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10" idx="2"/>
          </p:cNvCxnSpPr>
          <p:nvPr/>
        </p:nvCxnSpPr>
        <p:spPr>
          <a:xfrm>
            <a:off x="2339752" y="4446264"/>
            <a:ext cx="0" cy="54506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endCxn id="11" idx="2"/>
          </p:cNvCxnSpPr>
          <p:nvPr/>
        </p:nvCxnSpPr>
        <p:spPr>
          <a:xfrm flipV="1">
            <a:off x="3053480" y="4446263"/>
            <a:ext cx="669225" cy="62857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Abgerundetes Rechteck 20"/>
          <p:cNvSpPr/>
          <p:nvPr/>
        </p:nvSpPr>
        <p:spPr bwMode="auto">
          <a:xfrm>
            <a:off x="4870467" y="5290864"/>
            <a:ext cx="1584424" cy="936000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MQTT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Broker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Mosquitto</a:t>
            </a:r>
            <a:endParaRPr lang="de-DE" sz="1200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Raspberry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PI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Gerade Verbindung mit Pfeil 21"/>
          <p:cNvCxnSpPr/>
          <p:nvPr/>
        </p:nvCxnSpPr>
        <p:spPr>
          <a:xfrm flipH="1">
            <a:off x="3146641" y="5578897"/>
            <a:ext cx="17238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V="1">
            <a:off x="3146642" y="5830129"/>
            <a:ext cx="1723825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5500623" y="4446263"/>
            <a:ext cx="4656" cy="84460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5786686" y="4416186"/>
            <a:ext cx="9883" cy="8757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21" idx="3"/>
            <a:endCxn id="39" idx="1"/>
          </p:cNvCxnSpPr>
          <p:nvPr/>
        </p:nvCxnSpPr>
        <p:spPr>
          <a:xfrm>
            <a:off x="6454891" y="5758864"/>
            <a:ext cx="623544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Abgerundetes Rechteck 38"/>
          <p:cNvSpPr/>
          <p:nvPr/>
        </p:nvSpPr>
        <p:spPr bwMode="auto">
          <a:xfrm>
            <a:off x="7078435" y="5290864"/>
            <a:ext cx="1584000" cy="936000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TIMEBASED DB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INFLUXDB</a:t>
            </a:r>
            <a:endParaRPr lang="de-DE" sz="1200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Raspberry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PI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Gerade Verbindung mit Pfeil 39"/>
          <p:cNvCxnSpPr>
            <a:stCxn id="39" idx="0"/>
            <a:endCxn id="43" idx="2"/>
          </p:cNvCxnSpPr>
          <p:nvPr/>
        </p:nvCxnSpPr>
        <p:spPr>
          <a:xfrm flipV="1">
            <a:off x="7870435" y="4398325"/>
            <a:ext cx="770" cy="89253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5" name="Gruppieren 64"/>
          <p:cNvGrpSpPr/>
          <p:nvPr/>
        </p:nvGrpSpPr>
        <p:grpSpPr>
          <a:xfrm>
            <a:off x="4853248" y="2993136"/>
            <a:ext cx="3809957" cy="1405189"/>
            <a:chOff x="4853248" y="1960500"/>
            <a:chExt cx="3809957" cy="936000"/>
          </a:xfrm>
        </p:grpSpPr>
        <p:sp>
          <p:nvSpPr>
            <p:cNvPr id="28" name="Abgerundetes Rechteck 27"/>
            <p:cNvSpPr/>
            <p:nvPr/>
          </p:nvSpPr>
          <p:spPr bwMode="auto">
            <a:xfrm>
              <a:off x="4853248" y="1960500"/>
              <a:ext cx="1584424" cy="936000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MQTT </a:t>
              </a: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latin typeface="Arial" charset="0"/>
                </a:rPr>
                <a:t>Publisher</a:t>
              </a:r>
              <a:r>
                <a:rPr kumimoji="0" lang="de-DE" sz="12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&amp; </a:t>
              </a:r>
              <a:br>
                <a:rPr kumimoji="0" lang="de-DE" sz="12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Arial" charset="0"/>
                </a:rPr>
                <a:t>Subscriber</a:t>
              </a:r>
              <a:b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Node</a:t>
              </a: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-RED</a:t>
              </a:r>
              <a:endParaRPr lang="de-DE" sz="1200" b="1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Raspberry</a:t>
              </a:r>
              <a:r>
                <a:rPr lang="de-DE" sz="1200" dirty="0">
                  <a:solidFill>
                    <a:schemeClr val="tx1"/>
                  </a:solidFill>
                  <a:latin typeface="Arial" charset="0"/>
                </a:rPr>
                <a:t> PI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Abgerundetes Rechteck 42"/>
            <p:cNvSpPr/>
            <p:nvPr/>
          </p:nvSpPr>
          <p:spPr bwMode="auto">
            <a:xfrm>
              <a:off x="7079205" y="1960500"/>
              <a:ext cx="1584000" cy="936000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DASHBOARD</a:t>
              </a:r>
              <a:b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GRAFANA</a:t>
              </a:r>
              <a:endParaRPr lang="de-DE" sz="1200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Raspberry</a:t>
              </a:r>
              <a:r>
                <a:rPr lang="de-DE" sz="1200" dirty="0">
                  <a:solidFill>
                    <a:schemeClr val="tx1"/>
                  </a:solidFill>
                  <a:latin typeface="Arial" charset="0"/>
                </a:rPr>
                <a:t> PI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6" name="Textfeld 55"/>
          <p:cNvSpPr txBox="1"/>
          <p:nvPr/>
        </p:nvSpPr>
        <p:spPr>
          <a:xfrm>
            <a:off x="3731334" y="5324574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4990876" y="4730063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5746957" y="4718880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3720919" y="5844942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3288125" y="4704112"/>
            <a:ext cx="68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DIGITAL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615708" y="4650895"/>
            <a:ext cx="73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err="1"/>
              <a:t>Onewire</a:t>
            </a:r>
            <a:endParaRPr lang="de-DE" sz="1200" b="1" dirty="0"/>
          </a:p>
        </p:txBody>
      </p:sp>
      <p:sp>
        <p:nvSpPr>
          <p:cNvPr id="62" name="Textfeld 61"/>
          <p:cNvSpPr txBox="1"/>
          <p:nvPr/>
        </p:nvSpPr>
        <p:spPr>
          <a:xfrm>
            <a:off x="2297537" y="4545972"/>
            <a:ext cx="68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DIGITAL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6470233" y="5752198"/>
            <a:ext cx="519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HTTP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7836680" y="4791314"/>
            <a:ext cx="519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HTTP</a:t>
            </a:r>
          </a:p>
        </p:txBody>
      </p:sp>
      <p:pic>
        <p:nvPicPr>
          <p:cNvPr id="66" name="Grafik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31" y="1637129"/>
            <a:ext cx="942097" cy="942097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01" y="1864589"/>
            <a:ext cx="784523" cy="784523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3" y="1941352"/>
            <a:ext cx="489543" cy="48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2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948A5E-2C71-4FF8-875F-8F3584B9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Mehrere Metriken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A82732-14FD-4E35-9D4F-3E0D3E08C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DF1F3E-FD05-49AE-B1A7-C232B3660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9F5EA3-F1EC-4992-9834-42793328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445C5C6-5F3A-49AD-A95F-116096D2A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E3DE4D54-B1CF-4B19-B7C8-1FE4613FA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0341" y="1798193"/>
            <a:ext cx="8317659" cy="46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3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EE7D0-FAAD-4CA7-9EC4-7E16F492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Anpassung der Einheiten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7EA9FF-580F-416D-A2CD-B36C7C6EFB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19E3FD-3B44-4F74-A05A-B15E6D920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7B7ABF-4661-4CA2-918F-87EBF0DE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616DE62-2885-49C7-8B3B-A57919E70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Im Beispiel sollen 2 Sensor Daten (Temperatur in Grad </a:t>
            </a:r>
            <a:r>
              <a:rPr lang="de-DE" b="0" dirty="0" err="1">
                <a:solidFill>
                  <a:srgbClr val="353535"/>
                </a:solidFill>
              </a:rPr>
              <a:t>Celcius</a:t>
            </a:r>
            <a:r>
              <a:rPr lang="de-DE" b="0" dirty="0">
                <a:solidFill>
                  <a:srgbClr val="353535"/>
                </a:solidFill>
              </a:rPr>
              <a:t> und </a:t>
            </a:r>
            <a:r>
              <a:rPr lang="de-DE" b="0" dirty="0" err="1">
                <a:solidFill>
                  <a:srgbClr val="353535"/>
                </a:solidFill>
              </a:rPr>
              <a:t>Leuftfeuchtigkeit</a:t>
            </a:r>
            <a:r>
              <a:rPr lang="de-DE" b="0" dirty="0">
                <a:solidFill>
                  <a:srgbClr val="353535"/>
                </a:solidFill>
              </a:rPr>
              <a:t> in %) mit unterschiedlichen Skalen dargestellt werden</a:t>
            </a:r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E503F28E-6454-46E4-A573-514DF9E98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2248285"/>
            <a:ext cx="8353425" cy="38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0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D995C-10EE-44AE-8E75-C1B4A9A0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Verschieben einer Query auf die rechte Y-Achse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845341-C4AC-4F82-8971-501B7E8980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996EC8-EF06-49EE-9A00-E9479444F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D17794-0D4E-4612-9AE6-BD33852B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9CEA2FA-DC31-44CF-ADF8-211956F3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5DAACDD1-0734-42DF-AA35-DB4DF4928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161" y="1916832"/>
            <a:ext cx="8322255" cy="4468793"/>
          </a:xfrm>
          <a:prstGeom prst="rect">
            <a:avLst/>
          </a:prstGeom>
        </p:spPr>
      </p:pic>
      <p:pic>
        <p:nvPicPr>
          <p:cNvPr id="8" name="Bildplatzhalter 5" descr="Grafana - Travel Sensor">
            <a:extLst>
              <a:ext uri="{FF2B5EF4-FFF2-40B4-BE49-F238E27FC236}">
                <a16:creationId xmlns:a16="http://schemas.microsoft.com/office/drawing/2014/main" id="{A3694068-C93C-4ED9-9243-590F903F74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0" t="11530" r="628" b="30858"/>
          <a:stretch/>
        </p:blipFill>
        <p:spPr>
          <a:xfrm>
            <a:off x="5724128" y="4151228"/>
            <a:ext cx="2232249" cy="2024204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BAC4262-4337-470A-8F30-3D7B5F918231}"/>
              </a:ext>
            </a:extLst>
          </p:cNvPr>
          <p:cNvCxnSpPr/>
          <p:nvPr/>
        </p:nvCxnSpPr>
        <p:spPr>
          <a:xfrm flipV="1">
            <a:off x="3923928" y="5373216"/>
            <a:ext cx="3024336" cy="8640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682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61F8A-C077-4B55-A0E1-02D8F6005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Darstellungseigenschaften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7EA6BD-B46E-4BF2-A20B-D9BF3CBFBE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AC60598-EB14-4C0E-83C6-953E38CC3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B42122-D3B7-45C9-BDA3-1EDC3B920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CBE770-37C7-4D20-A952-BA08F9653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Einstellung des Zeitstrahl (hier die letzten 6 Stunden)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Automatischer Refresh (hier alle 30 Sekunden)</a:t>
            </a:r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6000E968-EFF4-4CBA-B959-76E639D54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2"/>
          <a:stretch/>
        </p:blipFill>
        <p:spPr>
          <a:xfrm>
            <a:off x="957517" y="2266886"/>
            <a:ext cx="7228963" cy="419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81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-RED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97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-RED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grafisches Entwicklungswerkzeug von IBM</a:t>
            </a:r>
          </a:p>
          <a:p>
            <a:pPr marL="285750" indent="-285750">
              <a:buFontTx/>
              <a:buChar char="-"/>
            </a:pPr>
            <a:r>
              <a:rPr lang="de-DE" dirty="0"/>
              <a:t>Umsetzung von Anwendungsfällen mit Baukastenprinzip</a:t>
            </a:r>
          </a:p>
          <a:p>
            <a:pPr marL="285750" indent="-285750">
              <a:buFontTx/>
              <a:buChar char="-"/>
            </a:pPr>
            <a:r>
              <a:rPr lang="de-DE" dirty="0"/>
              <a:t>Funktionsbausteine werden durch Ziehen von Verbindungen verbunden</a:t>
            </a:r>
          </a:p>
          <a:p>
            <a:pPr marL="285750" indent="-285750">
              <a:buFontTx/>
              <a:buChar char="-"/>
            </a:pPr>
            <a:r>
              <a:rPr lang="de-DE" dirty="0"/>
              <a:t>Aufteilung verschiedener</a:t>
            </a:r>
            <a:br>
              <a:rPr lang="de-DE" dirty="0"/>
            </a:br>
            <a:r>
              <a:rPr lang="de-DE" dirty="0"/>
              <a:t>Abläufe in einzelne</a:t>
            </a:r>
            <a:br>
              <a:rPr lang="de-DE" dirty="0"/>
            </a:br>
            <a:r>
              <a:rPr lang="de-DE" dirty="0"/>
              <a:t>Arbeitsbereiche (</a:t>
            </a:r>
            <a:r>
              <a:rPr lang="de-DE" dirty="0" err="1"/>
              <a:t>Flows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möglich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Datenverarbeitung und</a:t>
            </a:r>
            <a:br>
              <a:rPr lang="de-DE" dirty="0"/>
            </a:br>
            <a:r>
              <a:rPr lang="de-DE" dirty="0"/>
              <a:t>-manipulation mit </a:t>
            </a:r>
            <a:br>
              <a:rPr lang="de-DE" dirty="0"/>
            </a:br>
            <a:r>
              <a:rPr lang="de-DE" dirty="0"/>
              <a:t>JavaScript möglich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8" name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329" y="2636912"/>
            <a:ext cx="5311530" cy="36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87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-RED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524" y="1511300"/>
            <a:ext cx="6726953" cy="4951413"/>
          </a:xfrm>
          <a:prstGeom prst="rect">
            <a:avLst/>
          </a:prstGeom>
        </p:spPr>
      </p:pic>
      <p:sp>
        <p:nvSpPr>
          <p:cNvPr id="8" name="Rechteckige Legende 7"/>
          <p:cNvSpPr/>
          <p:nvPr/>
        </p:nvSpPr>
        <p:spPr bwMode="auto">
          <a:xfrm>
            <a:off x="2915816" y="2996952"/>
            <a:ext cx="1296144" cy="1008112"/>
          </a:xfrm>
          <a:prstGeom prst="wedgeRectCallou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hteckige Legende 8"/>
          <p:cNvSpPr/>
          <p:nvPr/>
        </p:nvSpPr>
        <p:spPr bwMode="auto">
          <a:xfrm>
            <a:off x="2519100" y="3297616"/>
            <a:ext cx="1692188" cy="1767322"/>
          </a:xfrm>
          <a:prstGeom prst="wedgeRectCallout">
            <a:avLst>
              <a:gd name="adj1" fmla="val -67700"/>
              <a:gd name="adj2" fmla="val -43109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600" b="1" dirty="0" err="1">
                <a:latin typeface="Arial" charset="0"/>
              </a:rPr>
              <a:t>Node</a:t>
            </a:r>
            <a:r>
              <a:rPr lang="de-DE" sz="1600" b="1" dirty="0">
                <a:latin typeface="Arial" charset="0"/>
              </a:rPr>
              <a:t>-Bereich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Nodes können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per </a:t>
            </a:r>
            <a:r>
              <a:rPr lang="de-DE" sz="1200" b="1" dirty="0" err="1">
                <a:latin typeface="Arial" charset="0"/>
              </a:rPr>
              <a:t>Drag&amp;Drop</a:t>
            </a:r>
            <a:endParaRPr lang="de-DE" sz="1200" b="1" dirty="0"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in den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Arbeitsbereich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geschoben werden</a:t>
            </a:r>
          </a:p>
        </p:txBody>
      </p:sp>
      <p:sp>
        <p:nvSpPr>
          <p:cNvPr id="10" name="Rechteckige Legende 9"/>
          <p:cNvSpPr/>
          <p:nvPr/>
        </p:nvSpPr>
        <p:spPr bwMode="auto">
          <a:xfrm>
            <a:off x="3923928" y="2729936"/>
            <a:ext cx="1692188" cy="267016"/>
          </a:xfrm>
          <a:prstGeom prst="wedgeRectCallout">
            <a:avLst>
              <a:gd name="adj1" fmla="val -35083"/>
              <a:gd name="adj2" fmla="val -110982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600" b="1" dirty="0">
                <a:latin typeface="Arial" charset="0"/>
              </a:rPr>
              <a:t>Flow-Leiste</a:t>
            </a:r>
          </a:p>
        </p:txBody>
      </p:sp>
      <p:sp>
        <p:nvSpPr>
          <p:cNvPr id="11" name="Rechteckige Legende 10"/>
          <p:cNvSpPr/>
          <p:nvPr/>
        </p:nvSpPr>
        <p:spPr bwMode="auto">
          <a:xfrm>
            <a:off x="4381194" y="4155320"/>
            <a:ext cx="1692188" cy="1405185"/>
          </a:xfrm>
          <a:prstGeom prst="wedgeRectCallout">
            <a:avLst>
              <a:gd name="adj1" fmla="val 36965"/>
              <a:gd name="adj2" fmla="val -97977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600" b="1" dirty="0">
                <a:latin typeface="Arial" charset="0"/>
              </a:rPr>
              <a:t>Infobereich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Informationen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zum ausgewählten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err="1">
                <a:latin typeface="Arial" charset="0"/>
              </a:rPr>
              <a:t>Node</a:t>
            </a:r>
            <a:r>
              <a:rPr lang="de-DE" sz="1200" b="1" dirty="0">
                <a:latin typeface="Arial" charset="0"/>
              </a:rPr>
              <a:t>, </a:t>
            </a:r>
            <a:r>
              <a:rPr lang="de-DE" sz="1200" b="1" dirty="0" err="1">
                <a:latin typeface="Arial" charset="0"/>
              </a:rPr>
              <a:t>Debug</a:t>
            </a:r>
            <a:r>
              <a:rPr lang="de-DE" sz="1200" b="1" dirty="0">
                <a:latin typeface="Arial" charset="0"/>
              </a:rPr>
              <a:t>-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ausgaben</a:t>
            </a:r>
          </a:p>
        </p:txBody>
      </p:sp>
    </p:spTree>
    <p:extLst>
      <p:ext uri="{BB962C8B-B14F-4D97-AF65-F5344CB8AC3E}">
        <p14:creationId xmlns:p14="http://schemas.microsoft.com/office/powerpoint/2010/main" val="215157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-RED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60" y="1556792"/>
            <a:ext cx="7865980" cy="4951413"/>
          </a:xfrm>
        </p:spPr>
      </p:pic>
      <p:sp>
        <p:nvSpPr>
          <p:cNvPr id="8" name="Rechteckige Legende 7"/>
          <p:cNvSpPr/>
          <p:nvPr/>
        </p:nvSpPr>
        <p:spPr bwMode="auto">
          <a:xfrm>
            <a:off x="1259632" y="4293096"/>
            <a:ext cx="1512168" cy="648072"/>
          </a:xfrm>
          <a:prstGeom prst="wedgeRectCallout">
            <a:avLst>
              <a:gd name="adj1" fmla="val 15666"/>
              <a:gd name="adj2" fmla="val -218420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Doppelklick öffnet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das Editierfenster</a:t>
            </a:r>
          </a:p>
        </p:txBody>
      </p:sp>
      <p:sp>
        <p:nvSpPr>
          <p:cNvPr id="9" name="Rechteckige Legende 8"/>
          <p:cNvSpPr/>
          <p:nvPr/>
        </p:nvSpPr>
        <p:spPr bwMode="auto">
          <a:xfrm>
            <a:off x="3329642" y="4593346"/>
            <a:ext cx="2826534" cy="1296144"/>
          </a:xfrm>
          <a:prstGeom prst="wedgeRectCallout">
            <a:avLst>
              <a:gd name="adj1" fmla="val 19185"/>
              <a:gd name="adj2" fmla="val -58257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Das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Editierfenster variiert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je nach </a:t>
            </a:r>
            <a:r>
              <a:rPr kumimoji="0" lang="de-DE" sz="12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.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Hilfe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zum </a:t>
            </a:r>
            <a:r>
              <a:rPr kumimoji="0" lang="de-DE" sz="12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im Infobereich.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456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0" y="1511300"/>
            <a:ext cx="7865980" cy="4951413"/>
          </a:xfrm>
        </p:spPr>
      </p:pic>
      <p:sp>
        <p:nvSpPr>
          <p:cNvPr id="8" name="Rechteckige Legende 7"/>
          <p:cNvSpPr/>
          <p:nvPr/>
        </p:nvSpPr>
        <p:spPr bwMode="auto">
          <a:xfrm>
            <a:off x="1835696" y="4077072"/>
            <a:ext cx="3240360" cy="864096"/>
          </a:xfrm>
          <a:prstGeom prst="wedgeRectCallout">
            <a:avLst>
              <a:gd name="adj1" fmla="val -14199"/>
              <a:gd name="adj2" fmla="val -149207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Ein </a:t>
            </a:r>
            <a:r>
              <a:rPr lang="de-DE" sz="1200" b="1" dirty="0" err="1">
                <a:latin typeface="Arial" charset="0"/>
              </a:rPr>
              <a:t>Nodeausgang</a:t>
            </a:r>
            <a:r>
              <a:rPr lang="de-DE" sz="1200" b="1" dirty="0">
                <a:latin typeface="Arial" charset="0"/>
              </a:rPr>
              <a:t> kann mit beliebig vielen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err="1">
                <a:latin typeface="Arial" charset="0"/>
              </a:rPr>
              <a:t>Nodeeingängen</a:t>
            </a:r>
            <a:r>
              <a:rPr lang="de-DE" sz="1200" b="1" dirty="0">
                <a:latin typeface="Arial" charset="0"/>
              </a:rPr>
              <a:t> per </a:t>
            </a:r>
            <a:r>
              <a:rPr lang="de-DE" sz="1200" b="1" dirty="0" err="1">
                <a:latin typeface="Arial" charset="0"/>
              </a:rPr>
              <a:t>Drag&amp;Drop</a:t>
            </a:r>
            <a:endParaRPr lang="de-DE" sz="1200" b="1" dirty="0"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verbunden werden.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hteckige Legende 8"/>
          <p:cNvSpPr/>
          <p:nvPr/>
        </p:nvSpPr>
        <p:spPr bwMode="auto">
          <a:xfrm>
            <a:off x="4716016" y="5223901"/>
            <a:ext cx="3240360" cy="1229435"/>
          </a:xfrm>
          <a:prstGeom prst="wedgeRectCallout">
            <a:avLst>
              <a:gd name="adj1" fmla="val 35121"/>
              <a:gd name="adj2" fmla="val -161619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Änderungen am Flow werden mittels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err="1">
                <a:latin typeface="Arial" charset="0"/>
              </a:rPr>
              <a:t>Deploy</a:t>
            </a:r>
            <a:r>
              <a:rPr lang="de-DE" sz="1200" b="1" dirty="0">
                <a:latin typeface="Arial" charset="0"/>
              </a:rPr>
              <a:t>-Button gespeichert und aktiviert.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081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011" y="1511300"/>
            <a:ext cx="7865979" cy="4951413"/>
          </a:xfrm>
          <a:prstGeom prst="rect">
            <a:avLst/>
          </a:prstGeom>
        </p:spPr>
      </p:pic>
      <p:sp>
        <p:nvSpPr>
          <p:cNvPr id="9" name="Rechteckige Legende 8"/>
          <p:cNvSpPr/>
          <p:nvPr/>
        </p:nvSpPr>
        <p:spPr bwMode="auto">
          <a:xfrm>
            <a:off x="1907704" y="4293096"/>
            <a:ext cx="3240360" cy="864096"/>
          </a:xfrm>
          <a:prstGeom prst="wedgeRectCallout">
            <a:avLst>
              <a:gd name="adj1" fmla="val 65120"/>
              <a:gd name="adj2" fmla="val -126327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Ausgaben können mit Hilfe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des </a:t>
            </a:r>
            <a:r>
              <a:rPr lang="de-DE" sz="1200" b="1" dirty="0" err="1">
                <a:latin typeface="Arial" charset="0"/>
              </a:rPr>
              <a:t>Debug</a:t>
            </a:r>
            <a:r>
              <a:rPr lang="de-DE" sz="1200" b="1" dirty="0">
                <a:latin typeface="Arial" charset="0"/>
              </a:rPr>
              <a:t>-Nodes im </a:t>
            </a:r>
            <a:r>
              <a:rPr lang="de-DE" sz="1200" b="1" dirty="0" err="1">
                <a:latin typeface="Arial" charset="0"/>
              </a:rPr>
              <a:t>debug</a:t>
            </a:r>
            <a:r>
              <a:rPr lang="de-DE" sz="1200" b="1" dirty="0">
                <a:latin typeface="Arial" charset="0"/>
              </a:rPr>
              <a:t>-Fenster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beobachtet werden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884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1098848" y="19733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uppieren 16"/>
          <p:cNvGrpSpPr/>
          <p:nvPr/>
        </p:nvGrpSpPr>
        <p:grpSpPr>
          <a:xfrm>
            <a:off x="1098848" y="4322267"/>
            <a:ext cx="1240904" cy="600842"/>
            <a:chOff x="1098848" y="4322267"/>
            <a:chExt cx="1240904" cy="600842"/>
          </a:xfrm>
        </p:grpSpPr>
        <p:sp>
          <p:nvSpPr>
            <p:cNvPr id="13" name="Abgerundetes Rechteck 12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6" name="Gruppieren 15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14" name="Ellipse 13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8" name="Gruppieren 17"/>
          <p:cNvGrpSpPr/>
          <p:nvPr/>
        </p:nvGrpSpPr>
        <p:grpSpPr>
          <a:xfrm>
            <a:off x="1251248" y="4474667"/>
            <a:ext cx="1240904" cy="600842"/>
            <a:chOff x="1098848" y="4322267"/>
            <a:chExt cx="1240904" cy="600842"/>
          </a:xfrm>
        </p:grpSpPr>
        <p:sp>
          <p:nvSpPr>
            <p:cNvPr id="19" name="Abgerundetes Rechteck 1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21" name="Ellipse 2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3" name="Gruppieren 22"/>
          <p:cNvGrpSpPr/>
          <p:nvPr/>
        </p:nvGrpSpPr>
        <p:grpSpPr>
          <a:xfrm>
            <a:off x="1403648" y="4627067"/>
            <a:ext cx="1240904" cy="600842"/>
            <a:chOff x="1098848" y="4322267"/>
            <a:chExt cx="1240904" cy="600842"/>
          </a:xfrm>
        </p:grpSpPr>
        <p:sp>
          <p:nvSpPr>
            <p:cNvPr id="24" name="Abgerundetes Rechteck 2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26" name="Ellipse 2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Ellipse 2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8" name="Gruppieren 27"/>
          <p:cNvGrpSpPr/>
          <p:nvPr/>
        </p:nvGrpSpPr>
        <p:grpSpPr>
          <a:xfrm>
            <a:off x="1556048" y="4779467"/>
            <a:ext cx="1240904" cy="600842"/>
            <a:chOff x="1098848" y="4322267"/>
            <a:chExt cx="1240904" cy="600842"/>
          </a:xfrm>
        </p:grpSpPr>
        <p:sp>
          <p:nvSpPr>
            <p:cNvPr id="29" name="Abgerundetes Rechteck 2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0" name="Gruppieren 2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31" name="Ellipse 3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Ellipse 3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3" name="Gruppieren 32"/>
          <p:cNvGrpSpPr/>
          <p:nvPr/>
        </p:nvGrpSpPr>
        <p:grpSpPr>
          <a:xfrm>
            <a:off x="1708448" y="4931867"/>
            <a:ext cx="1240904" cy="600842"/>
            <a:chOff x="1098848" y="4322267"/>
            <a:chExt cx="1240904" cy="600842"/>
          </a:xfrm>
        </p:grpSpPr>
        <p:sp>
          <p:nvSpPr>
            <p:cNvPr id="34" name="Abgerundetes Rechteck 3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5" name="Gruppieren 3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36" name="Ellipse 3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" name="Ellipse 3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8" name="Gruppieren 37"/>
          <p:cNvGrpSpPr/>
          <p:nvPr/>
        </p:nvGrpSpPr>
        <p:grpSpPr>
          <a:xfrm>
            <a:off x="1860848" y="5084267"/>
            <a:ext cx="1240904" cy="600842"/>
            <a:chOff x="1098848" y="4322267"/>
            <a:chExt cx="1240904" cy="600842"/>
          </a:xfrm>
        </p:grpSpPr>
        <p:sp>
          <p:nvSpPr>
            <p:cNvPr id="39" name="Abgerundetes Rechteck 3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41" name="Ellipse 4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2" name="Ellipse 4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3" name="Gruppieren 42"/>
          <p:cNvGrpSpPr/>
          <p:nvPr/>
        </p:nvGrpSpPr>
        <p:grpSpPr>
          <a:xfrm>
            <a:off x="2013248" y="5236667"/>
            <a:ext cx="1240904" cy="600842"/>
            <a:chOff x="1098848" y="4322267"/>
            <a:chExt cx="1240904" cy="600842"/>
          </a:xfrm>
        </p:grpSpPr>
        <p:sp>
          <p:nvSpPr>
            <p:cNvPr id="44" name="Abgerundetes Rechteck 4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5" name="Gruppieren 4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46" name="Ellipse 4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Ellipse 4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8" name="Gruppieren 47"/>
          <p:cNvGrpSpPr/>
          <p:nvPr/>
        </p:nvGrpSpPr>
        <p:grpSpPr>
          <a:xfrm>
            <a:off x="2165648" y="5389067"/>
            <a:ext cx="1240904" cy="600842"/>
            <a:chOff x="1098848" y="4322267"/>
            <a:chExt cx="1240904" cy="600842"/>
          </a:xfrm>
        </p:grpSpPr>
        <p:sp>
          <p:nvSpPr>
            <p:cNvPr id="49" name="Abgerundetes Rechteck 4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50" name="Gruppieren 4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51" name="Ellipse 5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2" name="Ellipse 5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58" name="Abgerundetes Rechteck 57"/>
          <p:cNvSpPr/>
          <p:nvPr/>
        </p:nvSpPr>
        <p:spPr bwMode="auto">
          <a:xfrm>
            <a:off x="1251248" y="21257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Abgerundetes Rechteck 58"/>
          <p:cNvSpPr/>
          <p:nvPr/>
        </p:nvSpPr>
        <p:spPr bwMode="auto">
          <a:xfrm>
            <a:off x="1403648" y="22781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1556048" y="24305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Abgerundetes Rechteck 60"/>
          <p:cNvSpPr/>
          <p:nvPr/>
        </p:nvSpPr>
        <p:spPr bwMode="auto">
          <a:xfrm>
            <a:off x="1708448" y="25829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1860848" y="27353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Abgerundetes Rechteck 62"/>
          <p:cNvSpPr/>
          <p:nvPr/>
        </p:nvSpPr>
        <p:spPr bwMode="auto">
          <a:xfrm>
            <a:off x="4355976" y="3609749"/>
            <a:ext cx="1584424" cy="611777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MOSQUITTO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6983770" y="3601645"/>
            <a:ext cx="1584000" cy="611777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INFLUX DB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Abgerundetes Rechteck 65"/>
          <p:cNvSpPr/>
          <p:nvPr/>
        </p:nvSpPr>
        <p:spPr bwMode="auto">
          <a:xfrm>
            <a:off x="4352223" y="2530058"/>
            <a:ext cx="1584424" cy="651888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-RED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7" name="Abgerundetes Rechteck 66"/>
          <p:cNvSpPr/>
          <p:nvPr/>
        </p:nvSpPr>
        <p:spPr bwMode="auto">
          <a:xfrm>
            <a:off x="6981220" y="2539414"/>
            <a:ext cx="1584000" cy="651891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GRAFANA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70" name="Gerade Verbindung mit Pfeil 69"/>
          <p:cNvCxnSpPr/>
          <p:nvPr/>
        </p:nvCxnSpPr>
        <p:spPr>
          <a:xfrm flipV="1">
            <a:off x="3101752" y="4205122"/>
            <a:ext cx="1038200" cy="51607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/>
          <p:cNvCxnSpPr/>
          <p:nvPr/>
        </p:nvCxnSpPr>
        <p:spPr>
          <a:xfrm>
            <a:off x="3028240" y="3031378"/>
            <a:ext cx="1111712" cy="5411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64" idx="1"/>
          </p:cNvCxnSpPr>
          <p:nvPr/>
        </p:nvCxnSpPr>
        <p:spPr>
          <a:xfrm flipV="1">
            <a:off x="5940400" y="3907534"/>
            <a:ext cx="1043370" cy="8104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67" idx="2"/>
            <a:endCxn id="64" idx="0"/>
          </p:cNvCxnSpPr>
          <p:nvPr/>
        </p:nvCxnSpPr>
        <p:spPr>
          <a:xfrm>
            <a:off x="7773220" y="3191305"/>
            <a:ext cx="2550" cy="41034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66" idx="2"/>
            <a:endCxn id="63" idx="0"/>
          </p:cNvCxnSpPr>
          <p:nvPr/>
        </p:nvCxnSpPr>
        <p:spPr>
          <a:xfrm>
            <a:off x="5144435" y="3181946"/>
            <a:ext cx="3753" cy="427803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fik 6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0" t="14300" r="2401" b="52100"/>
          <a:stretch/>
        </p:blipFill>
        <p:spPr>
          <a:xfrm>
            <a:off x="622128" y="2797918"/>
            <a:ext cx="663804" cy="663804"/>
          </a:xfrm>
          <a:prstGeom prst="rect">
            <a:avLst/>
          </a:prstGeom>
        </p:spPr>
      </p:pic>
      <p:pic>
        <p:nvPicPr>
          <p:cNvPr id="68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1" y="5601178"/>
            <a:ext cx="1124391" cy="527031"/>
          </a:xfrm>
        </p:spPr>
      </p:pic>
    </p:spTree>
    <p:extLst>
      <p:ext uri="{BB962C8B-B14F-4D97-AF65-F5344CB8AC3E}">
        <p14:creationId xmlns:p14="http://schemas.microsoft.com/office/powerpoint/2010/main" val="2316928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514" y="1511300"/>
            <a:ext cx="7304972" cy="4951413"/>
          </a:xfrm>
          <a:prstGeom prst="rect">
            <a:avLst/>
          </a:prstGeom>
        </p:spPr>
      </p:pic>
      <p:sp>
        <p:nvSpPr>
          <p:cNvPr id="8" name="Rechteckige Legende 7"/>
          <p:cNvSpPr/>
          <p:nvPr/>
        </p:nvSpPr>
        <p:spPr bwMode="auto">
          <a:xfrm>
            <a:off x="4860032" y="5229200"/>
            <a:ext cx="3240360" cy="1233513"/>
          </a:xfrm>
          <a:prstGeom prst="wedgeRectCallout">
            <a:avLst>
              <a:gd name="adj1" fmla="val 1564"/>
              <a:gd name="adj2" fmla="val -79715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UI-Fenster können Werte beobachtet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und Buttons und andere Steuerelemente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geklickt werden.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baseline="0" dirty="0">
                <a:latin typeface="Arial" charset="0"/>
              </a:rPr>
              <a:t>Neue</a:t>
            </a:r>
            <a:r>
              <a:rPr lang="de-DE" sz="1200" b="1" dirty="0">
                <a:latin typeface="Arial" charset="0"/>
              </a:rPr>
              <a:t> Elemente können mit den Dashboard-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Nodes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hinzugefügt werden.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010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 A - Hardware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2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9" y="3248856"/>
            <a:ext cx="8361916" cy="321314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36702"/>
            <a:ext cx="1272416" cy="1687453"/>
          </a:xfrm>
          <a:prstGeom prst="rect">
            <a:avLst/>
          </a:prstGeom>
        </p:spPr>
      </p:pic>
      <p:cxnSp>
        <p:nvCxnSpPr>
          <p:cNvPr id="10" name="Gewinkelter Verbinder 9"/>
          <p:cNvCxnSpPr>
            <a:stCxn id="8" idx="1"/>
          </p:cNvCxnSpPr>
          <p:nvPr/>
        </p:nvCxnSpPr>
        <p:spPr>
          <a:xfrm rot="10800000" flipV="1">
            <a:off x="1331640" y="2380428"/>
            <a:ext cx="2664296" cy="1840659"/>
          </a:xfrm>
          <a:prstGeom prst="bentConnector3">
            <a:avLst>
              <a:gd name="adj1" fmla="val 99949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winkelter Verbinder 12"/>
          <p:cNvCxnSpPr>
            <a:stCxn id="8" idx="3"/>
          </p:cNvCxnSpPr>
          <p:nvPr/>
        </p:nvCxnSpPr>
        <p:spPr>
          <a:xfrm>
            <a:off x="5268352" y="2380429"/>
            <a:ext cx="2758936" cy="1823251"/>
          </a:xfrm>
          <a:prstGeom prst="bentConnector3">
            <a:avLst>
              <a:gd name="adj1" fmla="val 100011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501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t="3828" r="9280" b="6006"/>
          <a:stretch/>
        </p:blipFill>
        <p:spPr>
          <a:xfrm>
            <a:off x="5868144" y="1608803"/>
            <a:ext cx="2060359" cy="2129038"/>
          </a:xfr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7263" r="4326" b="5013"/>
          <a:stretch/>
        </p:blipFill>
        <p:spPr>
          <a:xfrm rot="5400000">
            <a:off x="734899" y="2490154"/>
            <a:ext cx="4135843" cy="288032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0" t="14300" r="2401" b="52100"/>
          <a:stretch/>
        </p:blipFill>
        <p:spPr>
          <a:xfrm>
            <a:off x="5868144" y="4305399"/>
            <a:ext cx="2060359" cy="20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03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 B - Hardware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57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35</a:t>
            </a:fld>
            <a:endParaRPr lang="en-GB" noProof="0"/>
          </a:p>
        </p:txBody>
      </p:sp>
      <p:pic>
        <p:nvPicPr>
          <p:cNvPr id="10" name="Content Placeholder 8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925127"/>
            <a:ext cx="8353425" cy="4123758"/>
          </a:xfrm>
        </p:spPr>
      </p:pic>
    </p:spTree>
    <p:extLst>
      <p:ext uri="{BB962C8B-B14F-4D97-AF65-F5344CB8AC3E}">
        <p14:creationId xmlns:p14="http://schemas.microsoft.com/office/powerpoint/2010/main" val="2504726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36</a:t>
            </a:fld>
            <a:endParaRPr lang="en-GB" noProof="0"/>
          </a:p>
        </p:txBody>
      </p:sp>
      <p:grpSp>
        <p:nvGrpSpPr>
          <p:cNvPr id="97" name="Gruppieren 96"/>
          <p:cNvGrpSpPr/>
          <p:nvPr/>
        </p:nvGrpSpPr>
        <p:grpSpPr>
          <a:xfrm>
            <a:off x="395288" y="2107447"/>
            <a:ext cx="8411595" cy="4365219"/>
            <a:chOff x="838200" y="1007997"/>
            <a:chExt cx="10515600" cy="5457098"/>
          </a:xfrm>
        </p:grpSpPr>
        <p:pic>
          <p:nvPicPr>
            <p:cNvPr id="98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007997"/>
              <a:ext cx="10515600" cy="5191140"/>
            </a:xfrm>
            <a:prstGeom prst="rect">
              <a:avLst/>
            </a:prstGeom>
          </p:spPr>
        </p:pic>
        <p:cxnSp>
          <p:nvCxnSpPr>
            <p:cNvPr id="99" name="Straight Connector 20"/>
            <p:cNvCxnSpPr/>
            <p:nvPr/>
          </p:nvCxnSpPr>
          <p:spPr>
            <a:xfrm>
              <a:off x="2515056" y="4849334"/>
              <a:ext cx="29569" cy="1604072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24"/>
            <p:cNvCxnSpPr/>
            <p:nvPr/>
          </p:nvCxnSpPr>
          <p:spPr>
            <a:xfrm flipH="1">
              <a:off x="2515056" y="6453407"/>
              <a:ext cx="4230189" cy="11606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27"/>
            <p:cNvCxnSpPr/>
            <p:nvPr/>
          </p:nvCxnSpPr>
          <p:spPr>
            <a:xfrm>
              <a:off x="2720787" y="4830142"/>
              <a:ext cx="0" cy="1454239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30"/>
            <p:cNvCxnSpPr/>
            <p:nvPr/>
          </p:nvCxnSpPr>
          <p:spPr>
            <a:xfrm>
              <a:off x="6572240" y="4129088"/>
              <a:ext cx="0" cy="218617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33"/>
            <p:cNvCxnSpPr/>
            <p:nvPr/>
          </p:nvCxnSpPr>
          <p:spPr>
            <a:xfrm flipH="1">
              <a:off x="2720787" y="6284381"/>
              <a:ext cx="3851453" cy="30881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36"/>
            <p:cNvCxnSpPr/>
            <p:nvPr/>
          </p:nvCxnSpPr>
          <p:spPr>
            <a:xfrm flipH="1">
              <a:off x="7722498" y="4554140"/>
              <a:ext cx="537040" cy="1666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38"/>
            <p:cNvCxnSpPr/>
            <p:nvPr/>
          </p:nvCxnSpPr>
          <p:spPr>
            <a:xfrm flipH="1">
              <a:off x="8297849" y="2362072"/>
              <a:ext cx="221427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40"/>
            <p:cNvCxnSpPr/>
            <p:nvPr/>
          </p:nvCxnSpPr>
          <p:spPr>
            <a:xfrm flipH="1">
              <a:off x="8237333" y="2362072"/>
              <a:ext cx="60516" cy="221755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42"/>
            <p:cNvCxnSpPr/>
            <p:nvPr/>
          </p:nvCxnSpPr>
          <p:spPr>
            <a:xfrm flipH="1" flipV="1">
              <a:off x="7643577" y="5603299"/>
              <a:ext cx="2772011" cy="33519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43"/>
            <p:cNvCxnSpPr/>
            <p:nvPr/>
          </p:nvCxnSpPr>
          <p:spPr>
            <a:xfrm flipH="1">
              <a:off x="10408790" y="5222175"/>
              <a:ext cx="6798" cy="44088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45"/>
            <p:cNvCxnSpPr/>
            <p:nvPr/>
          </p:nvCxnSpPr>
          <p:spPr>
            <a:xfrm flipH="1">
              <a:off x="8979694" y="5222175"/>
              <a:ext cx="2" cy="57885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48"/>
            <p:cNvCxnSpPr/>
            <p:nvPr/>
          </p:nvCxnSpPr>
          <p:spPr>
            <a:xfrm flipH="1">
              <a:off x="7643576" y="5801030"/>
              <a:ext cx="1336118" cy="1607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51"/>
            <p:cNvCxnSpPr/>
            <p:nvPr/>
          </p:nvCxnSpPr>
          <p:spPr>
            <a:xfrm flipH="1">
              <a:off x="2084018" y="1553608"/>
              <a:ext cx="62650" cy="136944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52"/>
            <p:cNvCxnSpPr/>
            <p:nvPr/>
          </p:nvCxnSpPr>
          <p:spPr>
            <a:xfrm flipH="1">
              <a:off x="2288203" y="1703710"/>
              <a:ext cx="16491" cy="1276426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55"/>
            <p:cNvCxnSpPr/>
            <p:nvPr/>
          </p:nvCxnSpPr>
          <p:spPr>
            <a:xfrm>
              <a:off x="3834095" y="1658393"/>
              <a:ext cx="7665" cy="1660996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56"/>
            <p:cNvCxnSpPr/>
            <p:nvPr/>
          </p:nvCxnSpPr>
          <p:spPr>
            <a:xfrm>
              <a:off x="3993648" y="1565347"/>
              <a:ext cx="0" cy="159345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63"/>
            <p:cNvCxnSpPr/>
            <p:nvPr/>
          </p:nvCxnSpPr>
          <p:spPr>
            <a:xfrm flipH="1">
              <a:off x="3841760" y="3352725"/>
              <a:ext cx="1180296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66"/>
            <p:cNvCxnSpPr/>
            <p:nvPr/>
          </p:nvCxnSpPr>
          <p:spPr>
            <a:xfrm flipH="1">
              <a:off x="4012624" y="3136105"/>
              <a:ext cx="773689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68"/>
            <p:cNvCxnSpPr/>
            <p:nvPr/>
          </p:nvCxnSpPr>
          <p:spPr>
            <a:xfrm flipH="1">
              <a:off x="2288203" y="1689198"/>
              <a:ext cx="1553557" cy="14512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69"/>
            <p:cNvCxnSpPr/>
            <p:nvPr/>
          </p:nvCxnSpPr>
          <p:spPr>
            <a:xfrm flipH="1" flipV="1">
              <a:off x="2130863" y="1559369"/>
              <a:ext cx="1881761" cy="13073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82"/>
            <p:cNvCxnSpPr/>
            <p:nvPr/>
          </p:nvCxnSpPr>
          <p:spPr>
            <a:xfrm flipH="1">
              <a:off x="4793978" y="2784833"/>
              <a:ext cx="4758" cy="373964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83"/>
            <p:cNvCxnSpPr/>
            <p:nvPr/>
          </p:nvCxnSpPr>
          <p:spPr>
            <a:xfrm flipH="1">
              <a:off x="4992462" y="2780854"/>
              <a:ext cx="18883" cy="595869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34"/>
            <p:cNvCxnSpPr/>
            <p:nvPr/>
          </p:nvCxnSpPr>
          <p:spPr>
            <a:xfrm>
              <a:off x="6748403" y="4068960"/>
              <a:ext cx="0" cy="239613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54"/>
            <p:cNvCxnSpPr/>
            <p:nvPr/>
          </p:nvCxnSpPr>
          <p:spPr>
            <a:xfrm>
              <a:off x="10502274" y="2361774"/>
              <a:ext cx="0" cy="41494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ounded Rectangle 53"/>
            <p:cNvSpPr/>
            <p:nvPr/>
          </p:nvSpPr>
          <p:spPr>
            <a:xfrm>
              <a:off x="10572750" y="2442593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/>
                <a:t>IN</a:t>
              </a:r>
            </a:p>
          </p:txBody>
        </p:sp>
        <p:sp>
          <p:nvSpPr>
            <p:cNvPr id="124" name="Rounded Rectangle 64"/>
            <p:cNvSpPr/>
            <p:nvPr/>
          </p:nvSpPr>
          <p:spPr>
            <a:xfrm>
              <a:off x="10473697" y="5222175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GND</a:t>
              </a:r>
            </a:p>
          </p:txBody>
        </p:sp>
        <p:sp>
          <p:nvSpPr>
            <p:cNvPr id="125" name="Rounded Rectangle 65"/>
            <p:cNvSpPr/>
            <p:nvPr/>
          </p:nvSpPr>
          <p:spPr>
            <a:xfrm>
              <a:off x="9211635" y="4596030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/>
                <a:t>PWR</a:t>
              </a:r>
              <a:endParaRPr 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64929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37</a:t>
            </a:fld>
            <a:endParaRPr lang="en-GB" noProof="0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2029273"/>
            <a:ext cx="8353425" cy="3915466"/>
          </a:xfrm>
        </p:spPr>
      </p:pic>
    </p:spTree>
    <p:extLst>
      <p:ext uri="{BB962C8B-B14F-4D97-AF65-F5344CB8AC3E}">
        <p14:creationId xmlns:p14="http://schemas.microsoft.com/office/powerpoint/2010/main" val="650604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77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Programmierung mit der </a:t>
            </a:r>
            <a:r>
              <a:rPr lang="de-DE" dirty="0" err="1"/>
              <a:t>Arduino</a:t>
            </a:r>
            <a:r>
              <a:rPr lang="de-DE" dirty="0"/>
              <a:t> Entwicklungsumgebung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482408"/>
            <a:ext cx="8383672" cy="4979591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 bwMode="auto">
          <a:xfrm>
            <a:off x="6948264" y="1115641"/>
            <a:ext cx="1538036" cy="793385"/>
          </a:xfrm>
          <a:prstGeom prst="wedgeRoundRectCallout">
            <a:avLst>
              <a:gd name="adj1" fmla="val 48668"/>
              <a:gd name="adj2" fmla="val 6867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Öffnet</a:t>
            </a:r>
            <a:r>
              <a:rPr lang="de-DE" sz="1600" b="1" dirty="0"/>
              <a:t> 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600" b="1" dirty="0"/>
              <a:t>serielle </a:t>
            </a:r>
            <a:r>
              <a:rPr lang="de-DE" sz="1600" b="1" dirty="0" err="1"/>
              <a:t>Console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3347864" y="5110046"/>
            <a:ext cx="3888432" cy="908115"/>
          </a:xfrm>
          <a:prstGeom prst="wedgeRoundRectCallout">
            <a:avLst>
              <a:gd name="adj1" fmla="val 39010"/>
              <a:gd name="adj2" fmla="val 7663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Aktuelle Einstellungen: Entwicklungsboard,</a:t>
            </a:r>
            <a:r>
              <a:rPr lang="de-DE" sz="1600" b="1" dirty="0"/>
              <a:t> serielle Baud-Rate und s</a:t>
            </a:r>
            <a:r>
              <a:rPr kumimoji="0" lang="de-DE" sz="16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erielle Schnittstelle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395288" y="2924945"/>
            <a:ext cx="1538036" cy="504056"/>
          </a:xfrm>
          <a:prstGeom prst="wedgeRoundRectCallout">
            <a:avLst>
              <a:gd name="adj1" fmla="val -38828"/>
              <a:gd name="adj2" fmla="val -200591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Compile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115616" y="2332426"/>
            <a:ext cx="1944216" cy="504056"/>
          </a:xfrm>
          <a:prstGeom prst="wedgeRoundRectCallout">
            <a:avLst>
              <a:gd name="adj1" fmla="val -68555"/>
              <a:gd name="adj2" fmla="val -101330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Compile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&amp; Upload</a:t>
            </a:r>
          </a:p>
        </p:txBody>
      </p:sp>
    </p:spTree>
    <p:extLst>
      <p:ext uri="{BB962C8B-B14F-4D97-AF65-F5344CB8AC3E}">
        <p14:creationId xmlns:p14="http://schemas.microsoft.com/office/powerpoint/2010/main" val="13057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MQTT - Kurzübersicht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87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Entwicklungsboard auswählen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40</a:t>
            </a:fld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422" y="1511300"/>
            <a:ext cx="6307156" cy="49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74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Zusatzbibliotheken installieren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41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43" y="2920340"/>
            <a:ext cx="6085714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11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45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DIY – Vorschläge für erste Schritte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Programmierung ESP8266 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err="1"/>
              <a:t>NodeB</a:t>
            </a:r>
            <a:r>
              <a:rPr lang="de-DE" dirty="0"/>
              <a:t> entsprechend Plan aufbauen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Sensor auslesen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Taster auswerten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LED Ring ansteuern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WiFi Verbindung herstellen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MQTT – Daten senden 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MQTT – Daten empfangen 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Top-Level Programme</a:t>
            </a:r>
          </a:p>
          <a:p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err="1"/>
              <a:t>Node</a:t>
            </a:r>
            <a:r>
              <a:rPr lang="de-DE" dirty="0"/>
              <a:t>-RED – MQTT Daten auswerten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err="1"/>
              <a:t>Node</a:t>
            </a:r>
            <a:r>
              <a:rPr lang="de-DE" dirty="0"/>
              <a:t>-RED – MQTT Daten senden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GRAFANA – Datenauswerten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2620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GITHUB </a:t>
            </a:r>
            <a:r>
              <a:rPr lang="de-DE" dirty="0" err="1"/>
              <a:t>Repo</a:t>
            </a:r>
            <a:r>
              <a:rPr lang="de-DE" dirty="0"/>
              <a:t> mit Beispielen - </a:t>
            </a:r>
            <a:r>
              <a:rPr lang="de-DE" dirty="0">
                <a:hlinkClick r:id="rId2"/>
              </a:rPr>
              <a:t>https://github.com/sqs-dach/IoT-on-Campus-2018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MQTT - </a:t>
            </a:r>
            <a:r>
              <a:rPr lang="de-DE" dirty="0">
                <a:hlinkClick r:id="rId3"/>
              </a:rPr>
              <a:t>https://www.heise.de/developer/artikel/MQTT-Protokoll-fuer-das-Internet-der-Dinge-2168152.html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INFLUX DB </a:t>
            </a:r>
            <a:r>
              <a:rPr lang="de-DE" dirty="0">
                <a:hlinkClick r:id="rId4"/>
              </a:rPr>
              <a:t>–</a:t>
            </a:r>
            <a:r>
              <a:rPr lang="de-DE" dirty="0"/>
              <a:t> Line Protokoll </a:t>
            </a:r>
            <a:r>
              <a:rPr lang="de-DE" dirty="0">
                <a:hlinkClick r:id="rId4"/>
              </a:rPr>
              <a:t>https://docs.influxdata.com/influxdb/v1.6/write_protocols/line_protocol_tutorial/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NODE RED - </a:t>
            </a:r>
            <a:r>
              <a:rPr lang="de-DE" dirty="0">
                <a:hlinkClick r:id="rId5"/>
              </a:rPr>
              <a:t>https://nodered.org/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GRAFANA - </a:t>
            </a:r>
            <a:r>
              <a:rPr lang="de-DE" dirty="0">
                <a:hlinkClick r:id="rId6"/>
              </a:rPr>
              <a:t>https://grafana.com/</a:t>
            </a:r>
            <a:r>
              <a:rPr lang="de-DE" dirty="0"/>
              <a:t>  </a:t>
            </a:r>
            <a:br>
              <a:rPr lang="de-DE" dirty="0"/>
            </a:b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- </a:t>
            </a:r>
            <a:r>
              <a:rPr lang="de-DE" dirty="0">
                <a:hlinkClick r:id="rId7"/>
              </a:rPr>
              <a:t>http://docs.grafana.org/guides/getting_started/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169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02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332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7C5ED-1040-4209-85E4-21C360E4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– Was ist das?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C62094-E0A9-4264-90F2-5F3250703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MQTT </a:t>
            </a:r>
            <a:r>
              <a:rPr lang="de-DE" dirty="0">
                <a:cs typeface="Calibri"/>
                <a:sym typeface="Wingdings" panose="05000000000000000000" pitchFamily="2" charset="2"/>
              </a:rPr>
              <a:t> </a:t>
            </a:r>
            <a:r>
              <a:rPr lang="de-DE" dirty="0">
                <a:cs typeface="Calibri"/>
              </a:rPr>
              <a:t>Message Queuing </a:t>
            </a:r>
            <a:r>
              <a:rPr lang="de-DE" dirty="0" err="1">
                <a:cs typeface="Calibri"/>
              </a:rPr>
              <a:t>Telemetry</a:t>
            </a:r>
            <a:r>
              <a:rPr lang="de-DE" dirty="0">
                <a:cs typeface="Calibri"/>
              </a:rPr>
              <a:t> Transport</a:t>
            </a:r>
          </a:p>
          <a:p>
            <a:endParaRPr lang="de-DE" dirty="0">
              <a:cs typeface="Calibri"/>
            </a:endParaRPr>
          </a:p>
          <a:p>
            <a:r>
              <a:rPr lang="de-DE" dirty="0" err="1">
                <a:cs typeface="Calibri"/>
              </a:rPr>
              <a:t>Publish</a:t>
            </a:r>
            <a:r>
              <a:rPr lang="de-DE" dirty="0">
                <a:cs typeface="Calibri"/>
              </a:rPr>
              <a:t> &amp; </a:t>
            </a:r>
            <a:r>
              <a:rPr lang="de-DE" dirty="0" err="1">
                <a:cs typeface="Calibri"/>
              </a:rPr>
              <a:t>Subscribe</a:t>
            </a:r>
            <a:r>
              <a:rPr lang="de-DE" dirty="0">
                <a:cs typeface="Calibri"/>
              </a:rPr>
              <a:t> System</a:t>
            </a:r>
          </a:p>
          <a:p>
            <a:r>
              <a:rPr lang="de-DE" dirty="0">
                <a:cs typeface="Calibri"/>
              </a:rPr>
              <a:t>Ermöglicht Senden &amp; Empfangen Nachrichten als Client</a:t>
            </a:r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Ermöglicht einfache Kommunikation zwischen verschiedenen Geräten</a:t>
            </a:r>
          </a:p>
          <a:p>
            <a:r>
              <a:rPr lang="de-DE" dirty="0">
                <a:cs typeface="Calibri"/>
              </a:rPr>
              <a:t>Geringe Bandbreite</a:t>
            </a:r>
          </a:p>
          <a:p>
            <a:endParaRPr lang="de-DE" dirty="0">
              <a:cs typeface="Calibri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cs typeface="Calibri"/>
              </a:rPr>
              <a:t>Gut geeignet für </a:t>
            </a:r>
            <a:r>
              <a:rPr lang="de-DE" dirty="0" err="1">
                <a:cs typeface="Calibri"/>
              </a:rPr>
              <a:t>IoT</a:t>
            </a:r>
            <a:r>
              <a:rPr lang="de-DE" dirty="0">
                <a:cs typeface="Calibri"/>
              </a:rPr>
              <a:t> Applikationen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Anwendungsfälle:</a:t>
            </a:r>
          </a:p>
          <a:p>
            <a:pPr lvl="1"/>
            <a:r>
              <a:rPr lang="de-DE" dirty="0">
                <a:cs typeface="Calibri"/>
              </a:rPr>
              <a:t>Sende einen Befehl, um Geräte ein- oder auszuschalten</a:t>
            </a:r>
          </a:p>
          <a:p>
            <a:pPr lvl="1"/>
            <a:r>
              <a:rPr lang="de-DE" dirty="0">
                <a:cs typeface="Calibri"/>
              </a:rPr>
              <a:t>Lese Daten von einem Sensor und publiziere sie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6878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462F6-320B-4286-ACB8-2AA41CAA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Basisbegriffe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65B03-E635-445D-895D-DA78E9663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Broker</a:t>
            </a:r>
          </a:p>
          <a:p>
            <a:endParaRPr lang="de-DE" dirty="0">
              <a:cs typeface="Calibri"/>
            </a:endParaRPr>
          </a:p>
          <a:p>
            <a:r>
              <a:rPr lang="de-DE" dirty="0" err="1">
                <a:cs typeface="Calibri"/>
              </a:rPr>
              <a:t>Publish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Subscribe</a:t>
            </a:r>
            <a:endParaRPr lang="de-DE" dirty="0"/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Messages</a:t>
            </a:r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Topics</a:t>
            </a:r>
          </a:p>
          <a:p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58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DFB9A-BDFA-4D96-A15A-5FA47B12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Broker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9A78E4-C3CF-4809-A0EF-EBF1E2AA9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lvl="1"/>
            <a:r>
              <a:rPr lang="de-DE" dirty="0">
                <a:cs typeface="Calibri"/>
              </a:rPr>
              <a:t>Empfängt alle Nachrichten </a:t>
            </a:r>
          </a:p>
          <a:p>
            <a:pPr lvl="1"/>
            <a:r>
              <a:rPr lang="de-DE" dirty="0">
                <a:cs typeface="Calibri"/>
              </a:rPr>
              <a:t>Filtert die Nachrichten</a:t>
            </a:r>
          </a:p>
          <a:p>
            <a:pPr lvl="1"/>
            <a:r>
              <a:rPr lang="de-DE" dirty="0">
                <a:cs typeface="Calibri"/>
              </a:rPr>
              <a:t>Publiziert Nachrichten an die Abonnenten (Subscriber)</a:t>
            </a:r>
          </a:p>
          <a:p>
            <a:pPr lvl="1"/>
            <a:r>
              <a:rPr lang="de-DE" dirty="0">
                <a:cs typeface="Calibri"/>
              </a:rPr>
              <a:t>Bekannter Broker: </a:t>
            </a:r>
            <a:r>
              <a:rPr lang="de-DE" dirty="0" err="1">
                <a:cs typeface="Calibri"/>
              </a:rPr>
              <a:t>Mosquitto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503B969-63D0-41CA-97AB-6B8CB2782F02}"/>
              </a:ext>
            </a:extLst>
          </p:cNvPr>
          <p:cNvSpPr/>
          <p:nvPr/>
        </p:nvSpPr>
        <p:spPr>
          <a:xfrm>
            <a:off x="3635896" y="3861048"/>
            <a:ext cx="147296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  <a:cs typeface="Calibri"/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AFCBA310-21B2-46F7-8B87-DC94665AFFF3}"/>
              </a:ext>
            </a:extLst>
          </p:cNvPr>
          <p:cNvCxnSpPr/>
          <p:nvPr/>
        </p:nvCxnSpPr>
        <p:spPr>
          <a:xfrm flipV="1">
            <a:off x="1975310" y="4227520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199434" y="3943801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199434" y="4201791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203491" y="4466627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900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5D4E1-2280-4465-A113-F07151DD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– Publish/</a:t>
            </a:r>
            <a:r>
              <a:rPr lang="de-DE" dirty="0" err="1">
                <a:cs typeface="Calibri Light"/>
              </a:rPr>
              <a:t>Subscribe</a:t>
            </a:r>
            <a:endParaRPr lang="de-DE" dirty="0" err="1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5C8B56-2276-4322-A246-FBE87E15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Device 1 veröffentlicht Daten unter einem Topic (publish)</a:t>
            </a:r>
            <a:endParaRPr lang="de-DE" dirty="0"/>
          </a:p>
          <a:p>
            <a:r>
              <a:rPr lang="de-DE" dirty="0">
                <a:cs typeface="Calibri"/>
              </a:rPr>
              <a:t>Device 2 hat dieses Topic abonniert (</a:t>
            </a:r>
            <a:r>
              <a:rPr lang="de-DE" dirty="0" err="1">
                <a:cs typeface="Calibri"/>
              </a:rPr>
              <a:t>subscribe</a:t>
            </a:r>
            <a:r>
              <a:rPr lang="de-DE" dirty="0">
                <a:cs typeface="Calibri"/>
              </a:rPr>
              <a:t>)</a:t>
            </a:r>
            <a:endParaRPr lang="de-DE" dirty="0"/>
          </a:p>
          <a:p>
            <a:r>
              <a:rPr lang="de-DE" dirty="0">
                <a:cs typeface="Calibri"/>
                <a:sym typeface="Wingdings" panose="05000000000000000000" pitchFamily="2" charset="2"/>
              </a:rPr>
              <a:t> </a:t>
            </a:r>
            <a:r>
              <a:rPr lang="de-DE" dirty="0">
                <a:cs typeface="Calibri"/>
              </a:rPr>
              <a:t>Device 2 erhält die Daten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D33A2EF-211D-4C56-B159-7F82C11C60F2}"/>
              </a:ext>
            </a:extLst>
          </p:cNvPr>
          <p:cNvSpPr/>
          <p:nvPr/>
        </p:nvSpPr>
        <p:spPr>
          <a:xfrm>
            <a:off x="611560" y="3778295"/>
            <a:ext cx="147296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cs typeface="Calibri"/>
              </a:rPr>
              <a:t>Device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503B969-63D0-41CA-97AB-6B8CB2782F02}"/>
              </a:ext>
            </a:extLst>
          </p:cNvPr>
          <p:cNvSpPr/>
          <p:nvPr/>
        </p:nvSpPr>
        <p:spPr>
          <a:xfrm>
            <a:off x="3824899" y="3778295"/>
            <a:ext cx="147296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  <a:cs typeface="Calibri"/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0770E79-06F6-4C9F-9BAD-90490108D05A}"/>
              </a:ext>
            </a:extLst>
          </p:cNvPr>
          <p:cNvSpPr/>
          <p:nvPr/>
        </p:nvSpPr>
        <p:spPr>
          <a:xfrm>
            <a:off x="7027454" y="3778295"/>
            <a:ext cx="147296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cs typeface="Calibri"/>
              </a:rPr>
              <a:t>Device 2</a:t>
            </a:r>
            <a:endParaRPr lang="de-DE" b="1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FCBA310-21B2-46F7-8B87-DC94665AFFF3}"/>
              </a:ext>
            </a:extLst>
          </p:cNvPr>
          <p:cNvCxnSpPr/>
          <p:nvPr/>
        </p:nvCxnSpPr>
        <p:spPr>
          <a:xfrm flipV="1">
            <a:off x="2164313" y="4140605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388437" y="3881813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9C11426-7A82-4A0A-B2BD-71D817CF1C2C}"/>
              </a:ext>
            </a:extLst>
          </p:cNvPr>
          <p:cNvCxnSpPr>
            <a:cxnSpLocks/>
          </p:cNvCxnSpPr>
          <p:nvPr/>
        </p:nvCxnSpPr>
        <p:spPr>
          <a:xfrm flipH="1">
            <a:off x="5373336" y="4328230"/>
            <a:ext cx="1589417" cy="1725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F6B168B-8F52-4C96-83E2-B3C86897D373}"/>
              </a:ext>
            </a:extLst>
          </p:cNvPr>
          <p:cNvSpPr txBox="1"/>
          <p:nvPr/>
        </p:nvSpPr>
        <p:spPr>
          <a:xfrm>
            <a:off x="2168624" y="3788001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638EF2C-4D38-4447-BC72-A5C7252AD482}"/>
              </a:ext>
            </a:extLst>
          </p:cNvPr>
          <p:cNvSpPr txBox="1"/>
          <p:nvPr/>
        </p:nvSpPr>
        <p:spPr>
          <a:xfrm>
            <a:off x="5340170" y="3487579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B18F652-4363-4DCA-AF7E-A6FF00C18B4E}"/>
              </a:ext>
            </a:extLst>
          </p:cNvPr>
          <p:cNvSpPr txBox="1"/>
          <p:nvPr/>
        </p:nvSpPr>
        <p:spPr>
          <a:xfrm>
            <a:off x="5392750" y="3982095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70AD47"/>
                </a:solidFill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143975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44027-73D8-456A-87DB-B3299FF9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Topics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579D5-6245-4FEF-A557-37BB87B01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lvl="1"/>
            <a:r>
              <a:rPr lang="de-DE" dirty="0">
                <a:cs typeface="Calibri"/>
              </a:rPr>
              <a:t>Spezifizieren den „Titel“ unter dem Daten veröffentlicht werden </a:t>
            </a:r>
          </a:p>
          <a:p>
            <a:pPr lvl="1"/>
            <a:r>
              <a:rPr lang="de-DE" dirty="0">
                <a:cs typeface="Calibri"/>
              </a:rPr>
              <a:t>Topics werden als String angegeben</a:t>
            </a:r>
          </a:p>
          <a:p>
            <a:pPr lvl="1"/>
            <a:r>
              <a:rPr lang="de-DE" dirty="0">
                <a:cs typeface="Calibri"/>
              </a:rPr>
              <a:t>Topics können Hierarchien bilden – die Level werden durch "/" getrennt</a:t>
            </a:r>
          </a:p>
          <a:p>
            <a:pPr lvl="1"/>
            <a:r>
              <a:rPr lang="de-DE" dirty="0">
                <a:cs typeface="Calibri"/>
              </a:rPr>
              <a:t>Beispiel: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lamp</a:t>
            </a:r>
            <a:endParaRPr lang="de-DE" dirty="0">
              <a:cs typeface="Calibri"/>
            </a:endParaRPr>
          </a:p>
          <a:p>
            <a:pPr lvl="1"/>
            <a:r>
              <a:rPr lang="de-DE" b="1" dirty="0">
                <a:cs typeface="Calibri"/>
              </a:rPr>
              <a:t>Topics sind </a:t>
            </a:r>
            <a:r>
              <a:rPr lang="de-DE" b="1" dirty="0" err="1">
                <a:cs typeface="Calibri"/>
              </a:rPr>
              <a:t>case</a:t>
            </a:r>
            <a:r>
              <a:rPr lang="de-DE" b="1" dirty="0">
                <a:cs typeface="Calibri"/>
              </a:rPr>
              <a:t>-sensitive:</a:t>
            </a:r>
            <a:r>
              <a:rPr lang="de-DE" dirty="0">
                <a:cs typeface="Calibri"/>
              </a:rPr>
              <a:t> 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lamp</a:t>
            </a:r>
            <a:r>
              <a:rPr lang="de-DE" dirty="0">
                <a:cs typeface="Calibri"/>
              </a:rPr>
              <a:t> !=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/LAMP</a:t>
            </a:r>
          </a:p>
          <a:p>
            <a:pPr lvl="1"/>
            <a:endParaRPr lang="de-DE" dirty="0" err="1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pic>
        <p:nvPicPr>
          <p:cNvPr id="4" name="Grafik 4" descr="Ein Bild, das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237EBAFC-6D8C-4AF3-9336-07F987B2D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3" y="3859242"/>
            <a:ext cx="823334" cy="1630393"/>
          </a:xfrm>
          <a:prstGeom prst="rect">
            <a:avLst/>
          </a:prstGeom>
        </p:spPr>
      </p:pic>
      <p:pic>
        <p:nvPicPr>
          <p:cNvPr id="6" name="Grafik 6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975364AF-620F-482B-BC06-9C5539F2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282" y="3974332"/>
            <a:ext cx="2057400" cy="1389431"/>
          </a:xfrm>
          <a:prstGeom prst="rect">
            <a:avLst/>
          </a:prstGeom>
        </p:spPr>
      </p:pic>
      <p:pic>
        <p:nvPicPr>
          <p:cNvPr id="8" name="Grafik 8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740E3643-80A0-42B4-9744-80715EDE6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026" y="4211443"/>
            <a:ext cx="1000664" cy="936776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74991BCB-4188-4655-9D2D-17859F3B2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339" y="4395157"/>
            <a:ext cx="569344" cy="558561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D2ED0BD-6F38-48BF-B63F-E965F83B43B3}"/>
              </a:ext>
            </a:extLst>
          </p:cNvPr>
          <p:cNvCxnSpPr/>
          <p:nvPr/>
        </p:nvCxnSpPr>
        <p:spPr>
          <a:xfrm flipV="1">
            <a:off x="1479430" y="4672284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2DFDD2E-0F19-4104-9ABD-893D85E69362}"/>
              </a:ext>
            </a:extLst>
          </p:cNvPr>
          <p:cNvCxnSpPr/>
          <p:nvPr/>
        </p:nvCxnSpPr>
        <p:spPr>
          <a:xfrm flipV="1">
            <a:off x="5134876" y="4521322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F53AE91-5F88-4A53-A7E4-CD9FD2CEC615}"/>
              </a:ext>
            </a:extLst>
          </p:cNvPr>
          <p:cNvCxnSpPr/>
          <p:nvPr/>
        </p:nvCxnSpPr>
        <p:spPr>
          <a:xfrm flipV="1">
            <a:off x="7571836" y="4672284"/>
            <a:ext cx="44857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A4CCF88-4A60-4A94-AB2B-CF3049C16CB6}"/>
              </a:ext>
            </a:extLst>
          </p:cNvPr>
          <p:cNvSpPr txBox="1"/>
          <p:nvPr/>
        </p:nvSpPr>
        <p:spPr>
          <a:xfrm>
            <a:off x="1289647" y="4104018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  <a:r>
              <a:rPr lang="de-DE" b="1" dirty="0">
                <a:solidFill>
                  <a:srgbClr val="5B9BD5"/>
                </a:solidFill>
                <a:cs typeface="Calibri"/>
              </a:rPr>
              <a:t> in: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9173DB-E6BA-4E69-9D35-EAEC55BE57D8}"/>
              </a:ext>
            </a:extLst>
          </p:cNvPr>
          <p:cNvSpPr txBox="1"/>
          <p:nvPr/>
        </p:nvSpPr>
        <p:spPr>
          <a:xfrm>
            <a:off x="1429827" y="4362811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2617720-7929-432B-A661-0029327A9E1D}"/>
              </a:ext>
            </a:extLst>
          </p:cNvPr>
          <p:cNvSpPr txBox="1"/>
          <p:nvPr/>
        </p:nvSpPr>
        <p:spPr>
          <a:xfrm>
            <a:off x="5020572" y="4211849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A368D5B-B564-43F1-8DF5-99D49D675341}"/>
              </a:ext>
            </a:extLst>
          </p:cNvPr>
          <p:cNvSpPr txBox="1"/>
          <p:nvPr/>
        </p:nvSpPr>
        <p:spPr>
          <a:xfrm>
            <a:off x="1440610" y="4869611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b="1" dirty="0">
                <a:solidFill>
                  <a:srgbClr val="000000"/>
                </a:solidFill>
              </a:rPr>
              <a:t>Message: </a:t>
            </a:r>
            <a:r>
              <a:rPr lang="de-DE" sz="1350" dirty="0">
                <a:solidFill>
                  <a:srgbClr val="000000"/>
                </a:solidFill>
              </a:rPr>
              <a:t>"ON"</a:t>
            </a:r>
            <a:endParaRPr lang="de-DE" sz="135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AD43C7C-2BCE-46D1-A97A-A39F7CD877B0}"/>
              </a:ext>
            </a:extLst>
          </p:cNvPr>
          <p:cNvSpPr txBox="1"/>
          <p:nvPr/>
        </p:nvSpPr>
        <p:spPr>
          <a:xfrm>
            <a:off x="5139185" y="4578469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b="1" dirty="0">
                <a:solidFill>
                  <a:srgbClr val="000000"/>
                </a:solidFill>
              </a:rPr>
              <a:t>Message: </a:t>
            </a:r>
            <a:r>
              <a:rPr lang="de-DE" sz="1350" dirty="0">
                <a:solidFill>
                  <a:srgbClr val="000000"/>
                </a:solidFill>
              </a:rPr>
              <a:t>"ON"</a:t>
            </a:r>
            <a:endParaRPr lang="de-DE" sz="1350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3AA4AE3-0C2C-491E-93F4-D515BD635463}"/>
              </a:ext>
            </a:extLst>
          </p:cNvPr>
          <p:cNvCxnSpPr>
            <a:cxnSpLocks/>
          </p:cNvCxnSpPr>
          <p:nvPr/>
        </p:nvCxnSpPr>
        <p:spPr>
          <a:xfrm flipH="1">
            <a:off x="5098207" y="4946171"/>
            <a:ext cx="1589417" cy="1725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5C1E2D00-EADA-4960-880E-DD016E4CA556}"/>
              </a:ext>
            </a:extLst>
          </p:cNvPr>
          <p:cNvSpPr txBox="1"/>
          <p:nvPr/>
        </p:nvSpPr>
        <p:spPr>
          <a:xfrm>
            <a:off x="5139189" y="4955876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70AD47"/>
                </a:solidFill>
              </a:rPr>
              <a:t>Subscribe</a:t>
            </a:r>
            <a:r>
              <a:rPr lang="de-DE" b="1" dirty="0">
                <a:solidFill>
                  <a:srgbClr val="70AD47"/>
                </a:solidFill>
                <a:cs typeface="Calibri"/>
              </a:rPr>
              <a:t> </a:t>
            </a:r>
            <a:r>
              <a:rPr lang="de-DE" b="1" dirty="0" err="1">
                <a:solidFill>
                  <a:srgbClr val="70AD47"/>
                </a:solidFill>
                <a:cs typeface="Calibri"/>
              </a:rPr>
              <a:t>to</a:t>
            </a:r>
            <a:r>
              <a:rPr lang="de-DE" b="1" dirty="0">
                <a:solidFill>
                  <a:srgbClr val="70AD47"/>
                </a:solidFill>
                <a:cs typeface="Calibri"/>
              </a:rPr>
              <a:t>:</a:t>
            </a:r>
            <a:endParaRPr lang="de-DE" b="1" dirty="0" err="1">
              <a:solidFill>
                <a:srgbClr val="70AD47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F9B0DCB-1232-482D-8DBD-5353C7A9BF21}"/>
              </a:ext>
            </a:extLst>
          </p:cNvPr>
          <p:cNvSpPr txBox="1"/>
          <p:nvPr/>
        </p:nvSpPr>
        <p:spPr>
          <a:xfrm>
            <a:off x="5214663" y="5214670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5A11E95-94D6-472E-93DC-1AC0117C9334}"/>
              </a:ext>
            </a:extLst>
          </p:cNvPr>
          <p:cNvSpPr txBox="1"/>
          <p:nvPr/>
        </p:nvSpPr>
        <p:spPr>
          <a:xfrm>
            <a:off x="7576146" y="5020573"/>
            <a:ext cx="1410419" cy="62324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ED7D31"/>
                </a:solidFill>
              </a:rPr>
              <a:t>Lamp</a:t>
            </a:r>
            <a:r>
              <a:rPr lang="de-DE" b="1" dirty="0">
                <a:solidFill>
                  <a:srgbClr val="ED7D31"/>
                </a:solidFill>
                <a:cs typeface="Calibri"/>
              </a:rPr>
              <a:t> </a:t>
            </a:r>
            <a:r>
              <a:rPr lang="de-DE" b="1" dirty="0" err="1">
                <a:solidFill>
                  <a:srgbClr val="ED7D31"/>
                </a:solidFill>
                <a:cs typeface="Calibri"/>
              </a:rPr>
              <a:t>turned</a:t>
            </a:r>
            <a:r>
              <a:rPr lang="de-DE" b="1" dirty="0">
                <a:solidFill>
                  <a:srgbClr val="ED7D31"/>
                </a:solidFill>
                <a:cs typeface="Calibri"/>
              </a:rPr>
              <a:t> ON</a:t>
            </a:r>
            <a:endParaRPr lang="de-DE" b="1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763029"/>
      </p:ext>
    </p:extLst>
  </p:cSld>
  <p:clrMapOvr>
    <a:masterClrMapping/>
  </p:clrMapOvr>
</p:sld>
</file>

<file path=ppt/theme/theme1.xml><?xml version="1.0" encoding="utf-8"?>
<a:theme xmlns:a="http://schemas.openxmlformats.org/drawingml/2006/main" name="PPT_Master_Germany_DE_2015">
  <a:themeElements>
    <a:clrScheme name="SQS Colour Scheme">
      <a:dk1>
        <a:srgbClr val="353535"/>
      </a:dk1>
      <a:lt1>
        <a:srgbClr val="FFFFFF"/>
      </a:lt1>
      <a:dk2>
        <a:srgbClr val="1E6E5A"/>
      </a:dk2>
      <a:lt2>
        <a:srgbClr val="DDE3E4"/>
      </a:lt2>
      <a:accent1>
        <a:srgbClr val="8AAB7F"/>
      </a:accent1>
      <a:accent2>
        <a:srgbClr val="66A6C2"/>
      </a:accent2>
      <a:accent3>
        <a:srgbClr val="B5BD3A"/>
      </a:accent3>
      <a:accent4>
        <a:srgbClr val="FB8C20"/>
      </a:accent4>
      <a:accent5>
        <a:srgbClr val="8290B2"/>
      </a:accent5>
      <a:accent6>
        <a:srgbClr val="C7C4A1"/>
      </a:accent6>
      <a:hlink>
        <a:srgbClr val="1E6E5A"/>
      </a:hlink>
      <a:folHlink>
        <a:srgbClr val="81A6BD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rtlCol="0" anchor="ctr" anchorCtr="0" compatLnSpc="1">
        <a:prstTxWarp prst="textNoShape">
          <a:avLst/>
        </a:prstTxWarp>
      </a:bodyPr>
      <a:lstStyle>
        <a:defPPr marL="0" marR="0" indent="0" algn="ctr" defTabSz="803275" rtl="0" eaLnBrk="1" fontAlgn="base" latinLnBrk="0" hangingPunct="1">
          <a:lnSpc>
            <a:spcPct val="130000"/>
          </a:lnSpc>
          <a:spcBef>
            <a:spcPct val="0"/>
          </a:spcBef>
          <a:spcAft>
            <a:spcPct val="0"/>
          </a:spcAft>
          <a:buClrTx/>
          <a:buSzPct val="120000"/>
          <a:buFontTx/>
          <a:buNone/>
          <a:tabLst/>
          <a:defRPr kumimoji="0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Präsentation1" id="{2E4A7A45-1F89-441C-A7A8-6E81E1F5D5EE}" vid="{5B86CA69-D54E-420B-A2A9-1C55EC5FE3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3D1287C8A14C4784922B905EB62564" ma:contentTypeVersion="27" ma:contentTypeDescription="Create a new document." ma:contentTypeScope="" ma:versionID="5c9ed01f2d9557ed9a16f366bed9ab93">
  <xsd:schema xmlns:xsd="http://www.w3.org/2001/XMLSchema" xmlns:xs="http://www.w3.org/2001/XMLSchema" xmlns:p="http://schemas.microsoft.com/office/2006/metadata/properties" xmlns:ns1="http://schemas.microsoft.com/sharepoint/v3" xmlns:ns2="199fc732-96ad-45dd-8397-16506d62174a" xmlns:ns3="http://schemas.microsoft.com/sharepoint/v4" targetNamespace="http://schemas.microsoft.com/office/2006/metadata/properties" ma:root="true" ma:fieldsID="8b5919270b1c4d91cb5d26f2b10bf3ba" ns1:_="" ns2:_="" ns3:_="">
    <xsd:import namespace="http://schemas.microsoft.com/sharepoint/v3"/>
    <xsd:import namespace="199fc732-96ad-45dd-8397-16506d62174a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Language" minOccurs="0"/>
                <xsd:element ref="ns1:PublishingStartDate" minOccurs="0"/>
                <xsd:element ref="ns1:PublishingExpirationDate" minOccurs="0"/>
                <xsd:element ref="ns2:Industry" minOccurs="0"/>
                <xsd:element ref="ns3:IconOverlay" minOccurs="0"/>
                <xsd:element ref="ns2:SQS_x0020_Content_x0020_Type" minOccurs="0"/>
                <xsd:element ref="ns2:Author0" minOccurs="0"/>
                <xsd:element ref="ns2:Latest_x0020_Update" minOccurs="0"/>
                <xsd:element ref="ns2:Range" minOccurs="0"/>
                <xsd:element ref="ns2:Product" minOccurs="0"/>
                <xsd:element ref="ns2:Services_x0020__x0026__x0020_PractiQs" minOccurs="0"/>
                <xsd:element ref="ns2:Development_x0020_Models" minOccurs="0"/>
                <xsd:element ref="ns2:Key_x0020_Wor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9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0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9fc732-96ad-45dd-8397-16506d62174a" elementFormDefault="qualified">
    <xsd:import namespace="http://schemas.microsoft.com/office/2006/documentManagement/types"/>
    <xsd:import namespace="http://schemas.microsoft.com/office/infopath/2007/PartnerControls"/>
    <xsd:element name="Language" ma:index="4" nillable="true" ma:displayName="Language" ma:format="Dropdown" ma:internalName="Language">
      <xsd:simpleType>
        <xsd:union memberTypes="dms:Text">
          <xsd:simpleType>
            <xsd:restriction base="dms:Choice">
              <xsd:enumeration value="English"/>
              <xsd:enumeration value="German"/>
              <xsd:enumeration value="Dutch"/>
              <xsd:enumeration value="Italian"/>
            </xsd:restriction>
          </xsd:simpleType>
        </xsd:union>
      </xsd:simpleType>
    </xsd:element>
    <xsd:element name="Industry" ma:index="11" nillable="true" ma:displayName="Industry" ma:format="Dropdown" ma:internalName="Industry">
      <xsd:simpleType>
        <xsd:union memberTypes="dms:Text">
          <xsd:simpleType>
            <xsd:restriction base="dms:Choice">
              <xsd:enumeration value="Banking &amp; Finance"/>
              <xsd:enumeration value="Energy &amp; Utilities"/>
              <xsd:enumeration value="Games &amp; Gambling"/>
              <xsd:enumeration value="Insurance"/>
              <xsd:enumeration value="Automotive &amp; Manufacturing"/>
              <xsd:enumeration value="Public Sector"/>
              <xsd:enumeration value="Retail &amp; Logistics"/>
              <xsd:enumeration value="Telecommunications"/>
              <xsd:enumeration value="Other"/>
            </xsd:restriction>
          </xsd:simpleType>
        </xsd:union>
      </xsd:simpleType>
    </xsd:element>
    <xsd:element name="SQS_x0020_Content_x0020_Type" ma:index="13" nillable="true" ma:displayName="SQS Content Type" ma:format="Dropdown" ma:internalName="SQS_x0020_Content_x0020_Type">
      <xsd:simpleType>
        <xsd:union memberTypes="dms:Text">
          <xsd:simpleType>
            <xsd:restriction base="dms:Choice">
              <xsd:enumeration value="Customer Story"/>
              <xsd:enumeration value="Whitepaper"/>
              <xsd:enumeration value="Sales Brochure"/>
              <xsd:enumeration value="Fact Sheet"/>
              <xsd:enumeration value="Template"/>
              <xsd:enumeration value="Partnership Brochure"/>
              <xsd:enumeration value="PowerPoint Presentation"/>
            </xsd:restriction>
          </xsd:simpleType>
        </xsd:union>
      </xsd:simpleType>
    </xsd:element>
    <xsd:element name="Author0" ma:index="14" nillable="true" ma:displayName="Author" ma:internalName="Author0">
      <xsd:simpleType>
        <xsd:restriction base="dms:Text">
          <xsd:maxLength value="255"/>
        </xsd:restriction>
      </xsd:simpleType>
    </xsd:element>
    <xsd:element name="Latest_x0020_Update" ma:index="15" nillable="true" ma:displayName="Latest Update" ma:format="DateOnly" ma:internalName="Latest_x0020_Update">
      <xsd:simpleType>
        <xsd:restriction base="dms:DateTime"/>
      </xsd:simpleType>
    </xsd:element>
    <xsd:element name="Range" ma:index="16" nillable="true" ma:displayName="Range" ma:format="Dropdown" ma:internalName="Range">
      <xsd:simpleType>
        <xsd:restriction base="dms:Choice">
          <xsd:enumeration value="Global"/>
          <xsd:enumeration value="AT"/>
          <xsd:enumeration value="CH"/>
          <xsd:enumeration value="DACH"/>
          <xsd:enumeration value="DE"/>
          <xsd:enumeration value="EG"/>
          <xsd:enumeration value="FI"/>
          <xsd:enumeration value="GMC"/>
          <xsd:enumeration value="IN"/>
          <xsd:enumeration value="IN BFSI"/>
          <xsd:enumeration value="IRE"/>
          <xsd:enumeration value="ITA"/>
          <xsd:enumeration value="NL"/>
          <xsd:enumeration value="NO"/>
          <xsd:enumeration value="SA"/>
          <xsd:enumeration value="SWE"/>
          <xsd:enumeration value="UK"/>
          <xsd:enumeration value="USA"/>
        </xsd:restriction>
      </xsd:simpleType>
    </xsd:element>
    <xsd:element name="Product" ma:index="17" nillable="true" ma:displayName="Product" ma:format="Dropdown" ma:internalName="Product">
      <xsd:simpleType>
        <xsd:union memberTypes="dms:Text">
          <xsd:simpleType>
            <xsd:restriction base="dms:Choice">
              <xsd:enumeration value="SAP"/>
              <xsd:enumeration value="Siemens PLM"/>
              <xsd:enumeration value="Oracle"/>
            </xsd:restriction>
          </xsd:simpleType>
        </xsd:union>
      </xsd:simpleType>
    </xsd:element>
    <xsd:element name="Services_x0020__x0026__x0020_PractiQs" ma:index="18" nillable="true" ma:displayName="Services &amp; PractiQs" ma:format="Dropdown" ma:internalName="Services_x0020__x0026__x0020_PractiQs">
      <xsd:simpleType>
        <xsd:union memberTypes="dms:Text">
          <xsd:simpleType>
            <xsd:restriction base="dms:Choice">
              <xsd:enumeration value="Project &amp;  Business Consulting"/>
              <xsd:enumeration value="Quality &amp; Risk Management"/>
              <xsd:enumeration value="Test Management"/>
              <xsd:enumeration value="Functional Testing"/>
              <xsd:enumeration value="Non-Functional Testing"/>
              <xsd:enumeration value="Test Technology Support"/>
            </xsd:restriction>
          </xsd:simpleType>
        </xsd:union>
      </xsd:simpleType>
    </xsd:element>
    <xsd:element name="Development_x0020_Models" ma:index="19" nillable="true" ma:displayName="Development Models" ma:format="Dropdown" ma:internalName="Development_x0020_Models">
      <xsd:simpleType>
        <xsd:union memberTypes="dms:Text">
          <xsd:simpleType>
            <xsd:restriction base="dms:Choice">
              <xsd:enumeration value="Agile"/>
              <xsd:enumeration value="DevOps"/>
              <xsd:enumeration value="Model Based"/>
            </xsd:restriction>
          </xsd:simpleType>
        </xsd:union>
      </xsd:simpleType>
    </xsd:element>
    <xsd:element name="Key_x0020_Words" ma:index="20" nillable="true" ma:displayName="Keywords" ma:internalName="Key_x0020_Word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dustry xmlns="199fc732-96ad-45dd-8397-16506d62174a" xsi:nil="true"/>
    <Author0 xmlns="199fc732-96ad-45dd-8397-16506d62174a">Verena Ruckes</Author0>
    <Product xmlns="199fc732-96ad-45dd-8397-16506d62174a" xsi:nil="true"/>
    <SQS_x0020_Content_x0020_Type xmlns="199fc732-96ad-45dd-8397-16506d62174a">Template</SQS_x0020_Content_x0020_Type>
    <Services_x0020__x0026__x0020_PractiQs xmlns="199fc732-96ad-45dd-8397-16506d62174a" xsi:nil="true"/>
    <Latest_x0020_Update xmlns="199fc732-96ad-45dd-8397-16506d62174a">2017-07-31T23:00:00+00:00</Latest_x0020_Update>
    <IconOverlay xmlns="http://schemas.microsoft.com/sharepoint/v4" xsi:nil="true"/>
    <Language xmlns="199fc732-96ad-45dd-8397-16506d62174a">German</Language>
    <Development_x0020_Models xmlns="199fc732-96ad-45dd-8397-16506d62174a" xsi:nil="true"/>
    <PublishingExpirationDate xmlns="http://schemas.microsoft.com/sharepoint/v3" xsi:nil="true"/>
    <PublishingStartDate xmlns="http://schemas.microsoft.com/sharepoint/v3" xsi:nil="true"/>
    <Key_x0020_Words xmlns="199fc732-96ad-45dd-8397-16506d62174a" xsi:nil="true"/>
    <Range xmlns="199fc732-96ad-45dd-8397-16506d62174a">DE</Rang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129E3C-E9F5-4DD2-96C6-BDF9B46E7D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99fc732-96ad-45dd-8397-16506d62174a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78D427-6099-4B65-B94D-D6ED5E0869FC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sharepoint/v4"/>
    <ds:schemaRef ds:uri="199fc732-96ad-45dd-8397-16506d62174a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04E2CAC-0710-4D32-946D-FC43491667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PPT_Master_Germany_DE_2017</Template>
  <TotalTime>0</TotalTime>
  <Words>1397</Words>
  <Application>Microsoft Office PowerPoint</Application>
  <PresentationFormat>Bildschirmpräsentation (4:3)</PresentationFormat>
  <Paragraphs>310</Paragraphs>
  <Slides>46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Wingdings</vt:lpstr>
      <vt:lpstr>PPT_Master_Germany_DE_2015</vt:lpstr>
      <vt:lpstr>IoT-Hackathon</vt:lpstr>
      <vt:lpstr>Systemübersicht</vt:lpstr>
      <vt:lpstr>PowerPoint-Präsentation</vt:lpstr>
      <vt:lpstr>MQTT - Kurzübersicht</vt:lpstr>
      <vt:lpstr>MQTT – Was ist das?</vt:lpstr>
      <vt:lpstr>MQTT - Basisbegriffe</vt:lpstr>
      <vt:lpstr>MQTT - Broker</vt:lpstr>
      <vt:lpstr>MQTT – Publish/Subscribe</vt:lpstr>
      <vt:lpstr>MQTT - Topics</vt:lpstr>
      <vt:lpstr>INFLUXDB – Kurzübersicht</vt:lpstr>
      <vt:lpstr>INFLUXDB </vt:lpstr>
      <vt:lpstr>Metrik Visualisierung mit Grafana</vt:lpstr>
      <vt:lpstr>Grafana - Übersicht</vt:lpstr>
      <vt:lpstr>Darstellung von Temperatur und Luftfeuchtigkeit </vt:lpstr>
      <vt:lpstr>Neues Dashboard anlegen Auswahl eines geeigneten Panel</vt:lpstr>
      <vt:lpstr>Neues Dashboard anlegen Globale Dashboard Einstellungen </vt:lpstr>
      <vt:lpstr>Neues Dashboard anlegen Panel Konfigurieren</vt:lpstr>
      <vt:lpstr>Neues Dashboard anlegen Datenquelle auswählen</vt:lpstr>
      <vt:lpstr>Neues Dashboard anlegen Auswahl Daten</vt:lpstr>
      <vt:lpstr>Neues Dashboard anlegen Mehrere Metriken hinzufügen</vt:lpstr>
      <vt:lpstr>Neues Dashboard anlegen Anpassung der Einheiten</vt:lpstr>
      <vt:lpstr>Neues Dashboard anlegen Verschieben einer Query auf die rechte Y-Achse</vt:lpstr>
      <vt:lpstr>Neues Dashboard anlegen Darstellungseigenschaften</vt:lpstr>
      <vt:lpstr>Node-RED</vt:lpstr>
      <vt:lpstr>Node-RED</vt:lpstr>
      <vt:lpstr>Node-RED</vt:lpstr>
      <vt:lpstr>Node-RED</vt:lpstr>
      <vt:lpstr>PowerPoint-Präsentation</vt:lpstr>
      <vt:lpstr>PowerPoint-Präsentation</vt:lpstr>
      <vt:lpstr>PowerPoint-Präsentation</vt:lpstr>
      <vt:lpstr>Node A - Hardware </vt:lpstr>
      <vt:lpstr>PowerPoint-Präsentation</vt:lpstr>
      <vt:lpstr>PowerPoint-Präsentation</vt:lpstr>
      <vt:lpstr>Node B - Hardware </vt:lpstr>
      <vt:lpstr>PowerPoint-Präsentation</vt:lpstr>
      <vt:lpstr>PowerPoint-Präsentation</vt:lpstr>
      <vt:lpstr>PowerPoint-Präsentation</vt:lpstr>
      <vt:lpstr>Software</vt:lpstr>
      <vt:lpstr>Programmierung mit der Arduino Entwicklungsumgebung</vt:lpstr>
      <vt:lpstr>Entwicklungsboard auswählen</vt:lpstr>
      <vt:lpstr>Zusatzbibliotheken installieren</vt:lpstr>
      <vt:lpstr>Aufgaben </vt:lpstr>
      <vt:lpstr>DIY – Vorschläge für erste Schritte</vt:lpstr>
      <vt:lpstr>Links</vt:lpstr>
      <vt:lpstr>PowerPoint-Präsentation</vt:lpstr>
      <vt:lpstr>PowerPoint-Präsentation</vt:lpstr>
    </vt:vector>
  </TitlesOfParts>
  <Company>SQS.com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Mohaupt</dc:creator>
  <cp:lastModifiedBy>Mathias Herkt</cp:lastModifiedBy>
  <cp:revision>32</cp:revision>
  <dcterms:created xsi:type="dcterms:W3CDTF">2018-08-21T12:49:12Z</dcterms:created>
  <dcterms:modified xsi:type="dcterms:W3CDTF">2018-09-04T19:17:44Z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0x010100DC3D1287C8A14C4784922B905EB62564</vt:lpwstr>
  </property>
</Properties>
</file>